
<file path=[Content_Types].xml><?xml version="1.0" encoding="utf-8"?>
<Types xmlns="http://schemas.openxmlformats.org/package/2006/content-types">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60" r:id="rId2"/>
    <p:sldId id="535" r:id="rId3"/>
    <p:sldId id="554" r:id="rId4"/>
    <p:sldId id="536" r:id="rId5"/>
    <p:sldId id="537" r:id="rId6"/>
    <p:sldId id="538" r:id="rId7"/>
    <p:sldId id="555" r:id="rId8"/>
    <p:sldId id="539" r:id="rId9"/>
    <p:sldId id="540" r:id="rId10"/>
    <p:sldId id="541" r:id="rId11"/>
    <p:sldId id="542" r:id="rId12"/>
    <p:sldId id="543" r:id="rId13"/>
    <p:sldId id="544" r:id="rId14"/>
    <p:sldId id="556" r:id="rId15"/>
    <p:sldId id="545" r:id="rId16"/>
    <p:sldId id="546" r:id="rId17"/>
    <p:sldId id="547" r:id="rId18"/>
    <p:sldId id="548" r:id="rId19"/>
    <p:sldId id="549" r:id="rId20"/>
    <p:sldId id="550" r:id="rId21"/>
    <p:sldId id="551" r:id="rId22"/>
    <p:sldId id="552" r:id="rId23"/>
    <p:sldId id="553" r:id="rId24"/>
  </p:sldIdLst>
  <p:sldSz cx="9144000" cy="6858000" type="screen4x3"/>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223"/>
    <p:restoredTop sz="94669"/>
  </p:normalViewPr>
  <p:slideViewPr>
    <p:cSldViewPr snapToGrid="0" snapToObjects="1">
      <p:cViewPr varScale="1">
        <p:scale>
          <a:sx n="101" d="100"/>
          <a:sy n="101" d="100"/>
        </p:scale>
        <p:origin x="1392" y="1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4129A985-5373-D581-C4B6-FC719A32BDC6}"/>
              </a:ext>
            </a:extLst>
          </p:cNvPr>
          <p:cNvSpPr>
            <a:spLocks noGrp="1"/>
          </p:cNvSpPr>
          <p:nvPr>
            <p:ph type="dt" sz="half" idx="10"/>
          </p:nvPr>
        </p:nvSpPr>
        <p:spPr/>
        <p:txBody>
          <a:bodyPr/>
          <a:lstStyle>
            <a:lvl1pPr>
              <a:defRPr/>
            </a:lvl1pPr>
          </a:lstStyle>
          <a:p>
            <a:pPr>
              <a:defRPr/>
            </a:pPr>
            <a:fld id="{E6CEEADA-90DF-F440-881E-E1892135A37E}" type="datetimeFigureOut">
              <a:rPr lang="en-US" altLang="en-US"/>
              <a:pPr>
                <a:defRPr/>
              </a:pPr>
              <a:t>8/24/26</a:t>
            </a:fld>
            <a:endParaRPr lang="en-US" altLang="en-US"/>
          </a:p>
        </p:txBody>
      </p:sp>
      <p:sp>
        <p:nvSpPr>
          <p:cNvPr id="5" name="Footer Placeholder 4">
            <a:extLst>
              <a:ext uri="{FF2B5EF4-FFF2-40B4-BE49-F238E27FC236}">
                <a16:creationId xmlns:a16="http://schemas.microsoft.com/office/drawing/2014/main" id="{10F135C1-9444-5746-837C-BFE6CBD5EF98}"/>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4A10C213-F5F3-6471-8E0A-EBFC22412ED3}"/>
              </a:ext>
            </a:extLst>
          </p:cNvPr>
          <p:cNvSpPr>
            <a:spLocks noGrp="1"/>
          </p:cNvSpPr>
          <p:nvPr>
            <p:ph type="sldNum" sz="quarter" idx="12"/>
          </p:nvPr>
        </p:nvSpPr>
        <p:spPr/>
        <p:txBody>
          <a:bodyPr/>
          <a:lstStyle>
            <a:lvl1pPr>
              <a:defRPr/>
            </a:lvl1pPr>
          </a:lstStyle>
          <a:p>
            <a:fld id="{A9355DF0-4395-374F-A021-968AE8FFB3E3}" type="slidenum">
              <a:rPr lang="en-US" altLang="en-US"/>
              <a:pPr/>
              <a:t>‹#›</a:t>
            </a:fld>
            <a:endParaRPr lang="en-US" altLang="en-US"/>
          </a:p>
        </p:txBody>
      </p:sp>
    </p:spTree>
    <p:extLst>
      <p:ext uri="{BB962C8B-B14F-4D97-AF65-F5344CB8AC3E}">
        <p14:creationId xmlns:p14="http://schemas.microsoft.com/office/powerpoint/2010/main" val="40686174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480AC2-5039-E356-75E5-ADE5821ABED6}"/>
              </a:ext>
            </a:extLst>
          </p:cNvPr>
          <p:cNvSpPr>
            <a:spLocks noGrp="1"/>
          </p:cNvSpPr>
          <p:nvPr>
            <p:ph type="dt" sz="half" idx="10"/>
          </p:nvPr>
        </p:nvSpPr>
        <p:spPr/>
        <p:txBody>
          <a:bodyPr/>
          <a:lstStyle>
            <a:lvl1pPr>
              <a:defRPr/>
            </a:lvl1pPr>
          </a:lstStyle>
          <a:p>
            <a:pPr>
              <a:defRPr/>
            </a:pPr>
            <a:fld id="{1B72DB11-FC15-5D4D-A0F2-3EA443DE46CC}" type="datetimeFigureOut">
              <a:rPr lang="en-US" altLang="en-US"/>
              <a:pPr>
                <a:defRPr/>
              </a:pPr>
              <a:t>8/24/26</a:t>
            </a:fld>
            <a:endParaRPr lang="en-US" altLang="en-US"/>
          </a:p>
        </p:txBody>
      </p:sp>
      <p:sp>
        <p:nvSpPr>
          <p:cNvPr id="5" name="Footer Placeholder 4">
            <a:extLst>
              <a:ext uri="{FF2B5EF4-FFF2-40B4-BE49-F238E27FC236}">
                <a16:creationId xmlns:a16="http://schemas.microsoft.com/office/drawing/2014/main" id="{D758161C-D785-E13C-3676-53CC5996177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E5380B6F-C3D1-773F-C755-D4BEAFAFFA2C}"/>
              </a:ext>
            </a:extLst>
          </p:cNvPr>
          <p:cNvSpPr>
            <a:spLocks noGrp="1"/>
          </p:cNvSpPr>
          <p:nvPr>
            <p:ph type="sldNum" sz="quarter" idx="12"/>
          </p:nvPr>
        </p:nvSpPr>
        <p:spPr/>
        <p:txBody>
          <a:bodyPr/>
          <a:lstStyle>
            <a:lvl1pPr>
              <a:defRPr/>
            </a:lvl1pPr>
          </a:lstStyle>
          <a:p>
            <a:fld id="{1AD25183-9B63-C34F-9026-2A9983C891FA}" type="slidenum">
              <a:rPr lang="en-US" altLang="en-US"/>
              <a:pPr/>
              <a:t>‹#›</a:t>
            </a:fld>
            <a:endParaRPr lang="en-US" altLang="en-US"/>
          </a:p>
        </p:txBody>
      </p:sp>
    </p:spTree>
    <p:extLst>
      <p:ext uri="{BB962C8B-B14F-4D97-AF65-F5344CB8AC3E}">
        <p14:creationId xmlns:p14="http://schemas.microsoft.com/office/powerpoint/2010/main" val="14410896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9614187-0028-21AF-F7DA-93D663D38597}"/>
              </a:ext>
            </a:extLst>
          </p:cNvPr>
          <p:cNvSpPr>
            <a:spLocks noGrp="1"/>
          </p:cNvSpPr>
          <p:nvPr>
            <p:ph type="dt" sz="half" idx="10"/>
          </p:nvPr>
        </p:nvSpPr>
        <p:spPr/>
        <p:txBody>
          <a:bodyPr/>
          <a:lstStyle>
            <a:lvl1pPr>
              <a:defRPr/>
            </a:lvl1pPr>
          </a:lstStyle>
          <a:p>
            <a:pPr>
              <a:defRPr/>
            </a:pPr>
            <a:fld id="{4BC6502D-7E3B-704E-B1D2-DE0CE0184D3F}" type="datetimeFigureOut">
              <a:rPr lang="en-US" altLang="en-US"/>
              <a:pPr>
                <a:defRPr/>
              </a:pPr>
              <a:t>8/24/26</a:t>
            </a:fld>
            <a:endParaRPr lang="en-US" altLang="en-US"/>
          </a:p>
        </p:txBody>
      </p:sp>
      <p:sp>
        <p:nvSpPr>
          <p:cNvPr id="5" name="Footer Placeholder 4">
            <a:extLst>
              <a:ext uri="{FF2B5EF4-FFF2-40B4-BE49-F238E27FC236}">
                <a16:creationId xmlns:a16="http://schemas.microsoft.com/office/drawing/2014/main" id="{E2735800-94B5-5286-8F1C-961C81F322E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CC763912-AC4C-5918-73DA-1F7B4C829D01}"/>
              </a:ext>
            </a:extLst>
          </p:cNvPr>
          <p:cNvSpPr>
            <a:spLocks noGrp="1"/>
          </p:cNvSpPr>
          <p:nvPr>
            <p:ph type="sldNum" sz="quarter" idx="12"/>
          </p:nvPr>
        </p:nvSpPr>
        <p:spPr/>
        <p:txBody>
          <a:bodyPr/>
          <a:lstStyle>
            <a:lvl1pPr>
              <a:defRPr/>
            </a:lvl1pPr>
          </a:lstStyle>
          <a:p>
            <a:fld id="{F4D6EB01-F896-8045-A676-9046AAEBD72A}" type="slidenum">
              <a:rPr lang="en-US" altLang="en-US"/>
              <a:pPr/>
              <a:t>‹#›</a:t>
            </a:fld>
            <a:endParaRPr lang="en-US" altLang="en-US"/>
          </a:p>
        </p:txBody>
      </p:sp>
    </p:spTree>
    <p:extLst>
      <p:ext uri="{BB962C8B-B14F-4D97-AF65-F5344CB8AC3E}">
        <p14:creationId xmlns:p14="http://schemas.microsoft.com/office/powerpoint/2010/main" val="24208572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24822A45-79D3-4136-240A-ED41EEF0CB3B}"/>
              </a:ext>
            </a:extLst>
          </p:cNvPr>
          <p:cNvSpPr>
            <a:spLocks noGrp="1"/>
          </p:cNvSpPr>
          <p:nvPr>
            <p:ph type="dt" sz="half" idx="10"/>
          </p:nvPr>
        </p:nvSpPr>
        <p:spPr/>
        <p:txBody>
          <a:bodyPr/>
          <a:lstStyle>
            <a:lvl1pPr>
              <a:defRPr/>
            </a:lvl1pPr>
          </a:lstStyle>
          <a:p>
            <a:pPr>
              <a:defRPr/>
            </a:pPr>
            <a:fld id="{E45F8DA3-12A2-1841-B719-7BCA4EDA94A2}" type="datetimeFigureOut">
              <a:rPr lang="en-US" altLang="en-US"/>
              <a:pPr>
                <a:defRPr/>
              </a:pPr>
              <a:t>8/24/26</a:t>
            </a:fld>
            <a:endParaRPr lang="en-US" altLang="en-US"/>
          </a:p>
        </p:txBody>
      </p:sp>
      <p:sp>
        <p:nvSpPr>
          <p:cNvPr id="6" name="Footer Placeholder 4">
            <a:extLst>
              <a:ext uri="{FF2B5EF4-FFF2-40B4-BE49-F238E27FC236}">
                <a16:creationId xmlns:a16="http://schemas.microsoft.com/office/drawing/2014/main" id="{D0FBE969-B8B8-05FD-1B6A-FF9ADE8E352F}"/>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2220A05D-08C4-6BD5-9558-DADB53D266A0}"/>
              </a:ext>
            </a:extLst>
          </p:cNvPr>
          <p:cNvSpPr>
            <a:spLocks noGrp="1"/>
          </p:cNvSpPr>
          <p:nvPr>
            <p:ph type="sldNum" sz="quarter" idx="12"/>
          </p:nvPr>
        </p:nvSpPr>
        <p:spPr/>
        <p:txBody>
          <a:bodyPr/>
          <a:lstStyle>
            <a:lvl1pPr>
              <a:defRPr/>
            </a:lvl1pPr>
          </a:lstStyle>
          <a:p>
            <a:fld id="{1FA5BCD5-4261-5146-A8D1-4831A71B2549}" type="slidenum">
              <a:rPr lang="en-US" altLang="en-US"/>
              <a:pPr/>
              <a:t>‹#›</a:t>
            </a:fld>
            <a:endParaRPr lang="en-US" altLang="en-US"/>
          </a:p>
        </p:txBody>
      </p:sp>
    </p:spTree>
    <p:extLst>
      <p:ext uri="{BB962C8B-B14F-4D97-AF65-F5344CB8AC3E}">
        <p14:creationId xmlns:p14="http://schemas.microsoft.com/office/powerpoint/2010/main" val="19275221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5438907B-3695-5DB4-249B-0EDC5764C928}"/>
              </a:ext>
            </a:extLst>
          </p:cNvPr>
          <p:cNvSpPr>
            <a:spLocks noGrp="1"/>
          </p:cNvSpPr>
          <p:nvPr>
            <p:ph type="dt" sz="half" idx="10"/>
          </p:nvPr>
        </p:nvSpPr>
        <p:spPr/>
        <p:txBody>
          <a:bodyPr/>
          <a:lstStyle>
            <a:lvl1pPr>
              <a:defRPr/>
            </a:lvl1pPr>
          </a:lstStyle>
          <a:p>
            <a:pPr>
              <a:defRPr/>
            </a:pPr>
            <a:fld id="{FCBD8801-2BF9-144A-9166-666A779F769A}" type="datetimeFigureOut">
              <a:rPr lang="en-US" altLang="en-US"/>
              <a:pPr>
                <a:defRPr/>
              </a:pPr>
              <a:t>8/24/26</a:t>
            </a:fld>
            <a:endParaRPr lang="en-US" altLang="en-US"/>
          </a:p>
        </p:txBody>
      </p:sp>
      <p:sp>
        <p:nvSpPr>
          <p:cNvPr id="8" name="Footer Placeholder 4">
            <a:extLst>
              <a:ext uri="{FF2B5EF4-FFF2-40B4-BE49-F238E27FC236}">
                <a16:creationId xmlns:a16="http://schemas.microsoft.com/office/drawing/2014/main" id="{96FB086D-275E-A0F9-0577-6DF42881C579}"/>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6DA33E73-A012-BA83-4FB8-ED1E64FE36D1}"/>
              </a:ext>
            </a:extLst>
          </p:cNvPr>
          <p:cNvSpPr>
            <a:spLocks noGrp="1"/>
          </p:cNvSpPr>
          <p:nvPr>
            <p:ph type="sldNum" sz="quarter" idx="12"/>
          </p:nvPr>
        </p:nvSpPr>
        <p:spPr/>
        <p:txBody>
          <a:bodyPr/>
          <a:lstStyle>
            <a:lvl1pPr>
              <a:defRPr/>
            </a:lvl1pPr>
          </a:lstStyle>
          <a:p>
            <a:fld id="{B8EDE456-7D6B-654C-A720-1458FBB943DD}" type="slidenum">
              <a:rPr lang="en-US" altLang="en-US"/>
              <a:pPr/>
              <a:t>‹#›</a:t>
            </a:fld>
            <a:endParaRPr lang="en-US" altLang="en-US"/>
          </a:p>
        </p:txBody>
      </p:sp>
    </p:spTree>
    <p:extLst>
      <p:ext uri="{BB962C8B-B14F-4D97-AF65-F5344CB8AC3E}">
        <p14:creationId xmlns:p14="http://schemas.microsoft.com/office/powerpoint/2010/main" val="23063254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341B5ED5-6FEB-E2A4-9717-D6CD10CEEECC}"/>
              </a:ext>
            </a:extLst>
          </p:cNvPr>
          <p:cNvSpPr>
            <a:spLocks noGrp="1"/>
          </p:cNvSpPr>
          <p:nvPr>
            <p:ph type="dt" sz="half" idx="10"/>
          </p:nvPr>
        </p:nvSpPr>
        <p:spPr/>
        <p:txBody>
          <a:bodyPr/>
          <a:lstStyle>
            <a:lvl1pPr>
              <a:defRPr/>
            </a:lvl1pPr>
          </a:lstStyle>
          <a:p>
            <a:pPr>
              <a:defRPr/>
            </a:pPr>
            <a:fld id="{EB3CAF90-BC58-404A-8B32-B7C4C4C757E1}" type="datetimeFigureOut">
              <a:rPr lang="en-US" altLang="en-US"/>
              <a:pPr>
                <a:defRPr/>
              </a:pPr>
              <a:t>8/24/26</a:t>
            </a:fld>
            <a:endParaRPr lang="en-US" altLang="en-US"/>
          </a:p>
        </p:txBody>
      </p:sp>
      <p:sp>
        <p:nvSpPr>
          <p:cNvPr id="4" name="Footer Placeholder 4">
            <a:extLst>
              <a:ext uri="{FF2B5EF4-FFF2-40B4-BE49-F238E27FC236}">
                <a16:creationId xmlns:a16="http://schemas.microsoft.com/office/drawing/2014/main" id="{F9A79677-BB30-E75D-51B7-98C35E88C878}"/>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0A1B0846-AC40-3325-2EA4-C204DFEF39A3}"/>
              </a:ext>
            </a:extLst>
          </p:cNvPr>
          <p:cNvSpPr>
            <a:spLocks noGrp="1"/>
          </p:cNvSpPr>
          <p:nvPr>
            <p:ph type="sldNum" sz="quarter" idx="12"/>
          </p:nvPr>
        </p:nvSpPr>
        <p:spPr/>
        <p:txBody>
          <a:bodyPr/>
          <a:lstStyle>
            <a:lvl1pPr>
              <a:defRPr/>
            </a:lvl1pPr>
          </a:lstStyle>
          <a:p>
            <a:fld id="{93841C32-FE8F-5247-AFD3-D07B358464DC}" type="slidenum">
              <a:rPr lang="en-US" altLang="en-US"/>
              <a:pPr/>
              <a:t>‹#›</a:t>
            </a:fld>
            <a:endParaRPr lang="en-US" altLang="en-US"/>
          </a:p>
        </p:txBody>
      </p:sp>
    </p:spTree>
    <p:extLst>
      <p:ext uri="{BB962C8B-B14F-4D97-AF65-F5344CB8AC3E}">
        <p14:creationId xmlns:p14="http://schemas.microsoft.com/office/powerpoint/2010/main" val="34505213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CF084E13-9CEA-9912-23C8-411B5DD2C520}"/>
              </a:ext>
            </a:extLst>
          </p:cNvPr>
          <p:cNvSpPr>
            <a:spLocks noGrp="1"/>
          </p:cNvSpPr>
          <p:nvPr>
            <p:ph type="dt" sz="half" idx="10"/>
          </p:nvPr>
        </p:nvSpPr>
        <p:spPr/>
        <p:txBody>
          <a:bodyPr/>
          <a:lstStyle>
            <a:lvl1pPr>
              <a:defRPr/>
            </a:lvl1pPr>
          </a:lstStyle>
          <a:p>
            <a:pPr>
              <a:defRPr/>
            </a:pPr>
            <a:fld id="{579644D4-18EE-284E-8681-DBC5A8227C98}" type="datetimeFigureOut">
              <a:rPr lang="en-US" altLang="en-US"/>
              <a:pPr>
                <a:defRPr/>
              </a:pPr>
              <a:t>8/24/26</a:t>
            </a:fld>
            <a:endParaRPr lang="en-US" altLang="en-US"/>
          </a:p>
        </p:txBody>
      </p:sp>
      <p:sp>
        <p:nvSpPr>
          <p:cNvPr id="3" name="Footer Placeholder 4">
            <a:extLst>
              <a:ext uri="{FF2B5EF4-FFF2-40B4-BE49-F238E27FC236}">
                <a16:creationId xmlns:a16="http://schemas.microsoft.com/office/drawing/2014/main" id="{5BA12A70-411B-9DE4-9464-B8A81614C3B2}"/>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6861982A-8813-113E-F100-66610AD8D4DF}"/>
              </a:ext>
            </a:extLst>
          </p:cNvPr>
          <p:cNvSpPr>
            <a:spLocks noGrp="1"/>
          </p:cNvSpPr>
          <p:nvPr>
            <p:ph type="sldNum" sz="quarter" idx="12"/>
          </p:nvPr>
        </p:nvSpPr>
        <p:spPr/>
        <p:txBody>
          <a:bodyPr/>
          <a:lstStyle>
            <a:lvl1pPr>
              <a:defRPr/>
            </a:lvl1pPr>
          </a:lstStyle>
          <a:p>
            <a:fld id="{38C0CAFE-D5B9-B541-8FDC-344A38E1734C}" type="slidenum">
              <a:rPr lang="en-US" altLang="en-US"/>
              <a:pPr/>
              <a:t>‹#›</a:t>
            </a:fld>
            <a:endParaRPr lang="en-US" altLang="en-US"/>
          </a:p>
        </p:txBody>
      </p:sp>
    </p:spTree>
    <p:extLst>
      <p:ext uri="{BB962C8B-B14F-4D97-AF65-F5344CB8AC3E}">
        <p14:creationId xmlns:p14="http://schemas.microsoft.com/office/powerpoint/2010/main" val="15551266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1B124037-2B16-86E5-F8FD-764306207F74}"/>
              </a:ext>
            </a:extLst>
          </p:cNvPr>
          <p:cNvSpPr>
            <a:spLocks noGrp="1"/>
          </p:cNvSpPr>
          <p:nvPr>
            <p:ph type="dt" sz="half" idx="10"/>
          </p:nvPr>
        </p:nvSpPr>
        <p:spPr/>
        <p:txBody>
          <a:bodyPr/>
          <a:lstStyle>
            <a:lvl1pPr>
              <a:defRPr/>
            </a:lvl1pPr>
          </a:lstStyle>
          <a:p>
            <a:pPr>
              <a:defRPr/>
            </a:pPr>
            <a:fld id="{48757BDF-7362-1746-B72F-535C357EF8F4}" type="datetimeFigureOut">
              <a:rPr lang="en-US" altLang="en-US"/>
              <a:pPr>
                <a:defRPr/>
              </a:pPr>
              <a:t>8/24/26</a:t>
            </a:fld>
            <a:endParaRPr lang="en-US" altLang="en-US"/>
          </a:p>
        </p:txBody>
      </p:sp>
      <p:sp>
        <p:nvSpPr>
          <p:cNvPr id="6" name="Footer Placeholder 4">
            <a:extLst>
              <a:ext uri="{FF2B5EF4-FFF2-40B4-BE49-F238E27FC236}">
                <a16:creationId xmlns:a16="http://schemas.microsoft.com/office/drawing/2014/main" id="{3820F7D6-C3D7-CF2B-EE4A-86622D1D4BCD}"/>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A67388C0-0268-11D7-6EE2-6F32E380192D}"/>
              </a:ext>
            </a:extLst>
          </p:cNvPr>
          <p:cNvSpPr>
            <a:spLocks noGrp="1"/>
          </p:cNvSpPr>
          <p:nvPr>
            <p:ph type="sldNum" sz="quarter" idx="12"/>
          </p:nvPr>
        </p:nvSpPr>
        <p:spPr/>
        <p:txBody>
          <a:bodyPr/>
          <a:lstStyle>
            <a:lvl1pPr>
              <a:defRPr/>
            </a:lvl1pPr>
          </a:lstStyle>
          <a:p>
            <a:fld id="{123292DD-CDAE-EC4B-9030-1D55112FF2E7}" type="slidenum">
              <a:rPr lang="en-US" altLang="en-US"/>
              <a:pPr/>
              <a:t>‹#›</a:t>
            </a:fld>
            <a:endParaRPr lang="en-US" altLang="en-US"/>
          </a:p>
        </p:txBody>
      </p:sp>
    </p:spTree>
    <p:extLst>
      <p:ext uri="{BB962C8B-B14F-4D97-AF65-F5344CB8AC3E}">
        <p14:creationId xmlns:p14="http://schemas.microsoft.com/office/powerpoint/2010/main" val="33581883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EF0378CE-1323-E0B0-262F-B7BA226F0D81}"/>
              </a:ext>
            </a:extLst>
          </p:cNvPr>
          <p:cNvSpPr>
            <a:spLocks noGrp="1"/>
          </p:cNvSpPr>
          <p:nvPr>
            <p:ph type="dt" sz="half" idx="10"/>
          </p:nvPr>
        </p:nvSpPr>
        <p:spPr/>
        <p:txBody>
          <a:bodyPr/>
          <a:lstStyle>
            <a:lvl1pPr>
              <a:defRPr/>
            </a:lvl1pPr>
          </a:lstStyle>
          <a:p>
            <a:pPr>
              <a:defRPr/>
            </a:pPr>
            <a:fld id="{D816D514-4BCD-EE4D-B975-32B6A57D187D}" type="datetimeFigureOut">
              <a:rPr lang="en-US" altLang="en-US"/>
              <a:pPr>
                <a:defRPr/>
              </a:pPr>
              <a:t>8/24/26</a:t>
            </a:fld>
            <a:endParaRPr lang="en-US" altLang="en-US"/>
          </a:p>
        </p:txBody>
      </p:sp>
      <p:sp>
        <p:nvSpPr>
          <p:cNvPr id="6" name="Footer Placeholder 4">
            <a:extLst>
              <a:ext uri="{FF2B5EF4-FFF2-40B4-BE49-F238E27FC236}">
                <a16:creationId xmlns:a16="http://schemas.microsoft.com/office/drawing/2014/main" id="{1903B01E-3D22-9331-2572-23C295A0D6AA}"/>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0CFFCF7C-B4C1-308C-F505-F699F1A18E56}"/>
              </a:ext>
            </a:extLst>
          </p:cNvPr>
          <p:cNvSpPr>
            <a:spLocks noGrp="1"/>
          </p:cNvSpPr>
          <p:nvPr>
            <p:ph type="sldNum" sz="quarter" idx="12"/>
          </p:nvPr>
        </p:nvSpPr>
        <p:spPr/>
        <p:txBody>
          <a:bodyPr/>
          <a:lstStyle>
            <a:lvl1pPr>
              <a:defRPr/>
            </a:lvl1pPr>
          </a:lstStyle>
          <a:p>
            <a:fld id="{DAE2A538-3E6C-EC45-BE2E-739CEC8D060F}" type="slidenum">
              <a:rPr lang="en-US" altLang="en-US"/>
              <a:pPr/>
              <a:t>‹#›</a:t>
            </a:fld>
            <a:endParaRPr lang="en-US" altLang="en-US"/>
          </a:p>
        </p:txBody>
      </p:sp>
    </p:spTree>
    <p:extLst>
      <p:ext uri="{BB962C8B-B14F-4D97-AF65-F5344CB8AC3E}">
        <p14:creationId xmlns:p14="http://schemas.microsoft.com/office/powerpoint/2010/main" val="4367435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2C9AE6-E193-877C-C3FB-39719609BDFF}"/>
              </a:ext>
            </a:extLst>
          </p:cNvPr>
          <p:cNvSpPr>
            <a:spLocks noGrp="1"/>
          </p:cNvSpPr>
          <p:nvPr>
            <p:ph type="dt" sz="half" idx="10"/>
          </p:nvPr>
        </p:nvSpPr>
        <p:spPr/>
        <p:txBody>
          <a:bodyPr/>
          <a:lstStyle>
            <a:lvl1pPr>
              <a:defRPr/>
            </a:lvl1pPr>
          </a:lstStyle>
          <a:p>
            <a:pPr>
              <a:defRPr/>
            </a:pPr>
            <a:fld id="{01242C64-193A-4B4B-BC38-3CDF52238777}" type="datetimeFigureOut">
              <a:rPr lang="en-US" altLang="en-US"/>
              <a:pPr>
                <a:defRPr/>
              </a:pPr>
              <a:t>8/24/26</a:t>
            </a:fld>
            <a:endParaRPr lang="en-US" altLang="en-US"/>
          </a:p>
        </p:txBody>
      </p:sp>
      <p:sp>
        <p:nvSpPr>
          <p:cNvPr id="5" name="Footer Placeholder 4">
            <a:extLst>
              <a:ext uri="{FF2B5EF4-FFF2-40B4-BE49-F238E27FC236}">
                <a16:creationId xmlns:a16="http://schemas.microsoft.com/office/drawing/2014/main" id="{0B390B5D-5FBC-16F4-29F2-A5BDB7D797AC}"/>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26635C52-2F5E-C91C-2F91-679A4D01E853}"/>
              </a:ext>
            </a:extLst>
          </p:cNvPr>
          <p:cNvSpPr>
            <a:spLocks noGrp="1"/>
          </p:cNvSpPr>
          <p:nvPr>
            <p:ph type="sldNum" sz="quarter" idx="12"/>
          </p:nvPr>
        </p:nvSpPr>
        <p:spPr/>
        <p:txBody>
          <a:bodyPr/>
          <a:lstStyle>
            <a:lvl1pPr>
              <a:defRPr/>
            </a:lvl1pPr>
          </a:lstStyle>
          <a:p>
            <a:fld id="{0B9570E1-5267-AE4D-B692-85CF6C8AF2BA}" type="slidenum">
              <a:rPr lang="en-US" altLang="en-US"/>
              <a:pPr/>
              <a:t>‹#›</a:t>
            </a:fld>
            <a:endParaRPr lang="en-US" altLang="en-US"/>
          </a:p>
        </p:txBody>
      </p:sp>
    </p:spTree>
    <p:extLst>
      <p:ext uri="{BB962C8B-B14F-4D97-AF65-F5344CB8AC3E}">
        <p14:creationId xmlns:p14="http://schemas.microsoft.com/office/powerpoint/2010/main" val="11507344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703774-A1E2-8745-4564-ECB7116A9B1A}"/>
              </a:ext>
            </a:extLst>
          </p:cNvPr>
          <p:cNvSpPr>
            <a:spLocks noGrp="1"/>
          </p:cNvSpPr>
          <p:nvPr>
            <p:ph type="dt" sz="half" idx="10"/>
          </p:nvPr>
        </p:nvSpPr>
        <p:spPr/>
        <p:txBody>
          <a:bodyPr/>
          <a:lstStyle>
            <a:lvl1pPr>
              <a:defRPr/>
            </a:lvl1pPr>
          </a:lstStyle>
          <a:p>
            <a:pPr>
              <a:defRPr/>
            </a:pPr>
            <a:fld id="{23452A92-91D8-FC48-BF75-723388458D76}" type="datetimeFigureOut">
              <a:rPr lang="en-US" altLang="en-US"/>
              <a:pPr>
                <a:defRPr/>
              </a:pPr>
              <a:t>8/24/26</a:t>
            </a:fld>
            <a:endParaRPr lang="en-US" altLang="en-US"/>
          </a:p>
        </p:txBody>
      </p:sp>
      <p:sp>
        <p:nvSpPr>
          <p:cNvPr id="5" name="Footer Placeholder 4">
            <a:extLst>
              <a:ext uri="{FF2B5EF4-FFF2-40B4-BE49-F238E27FC236}">
                <a16:creationId xmlns:a16="http://schemas.microsoft.com/office/drawing/2014/main" id="{38CBDEDB-E98D-3636-BA70-9957591B6C9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42A61D06-E601-36EC-CCB2-CCD02D5858BD}"/>
              </a:ext>
            </a:extLst>
          </p:cNvPr>
          <p:cNvSpPr>
            <a:spLocks noGrp="1"/>
          </p:cNvSpPr>
          <p:nvPr>
            <p:ph type="sldNum" sz="quarter" idx="12"/>
          </p:nvPr>
        </p:nvSpPr>
        <p:spPr/>
        <p:txBody>
          <a:bodyPr/>
          <a:lstStyle>
            <a:lvl1pPr>
              <a:defRPr/>
            </a:lvl1pPr>
          </a:lstStyle>
          <a:p>
            <a:fld id="{4E6E4238-1FF4-3E44-B618-8EF9DE5D2359}" type="slidenum">
              <a:rPr lang="en-US" altLang="en-US"/>
              <a:pPr/>
              <a:t>‹#›</a:t>
            </a:fld>
            <a:endParaRPr lang="en-US" altLang="en-US"/>
          </a:p>
        </p:txBody>
      </p:sp>
    </p:spTree>
    <p:extLst>
      <p:ext uri="{BB962C8B-B14F-4D97-AF65-F5344CB8AC3E}">
        <p14:creationId xmlns:p14="http://schemas.microsoft.com/office/powerpoint/2010/main" val="23976500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61484190-C150-5801-F076-CB3F63212585}"/>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30A94047-9C76-2938-97C5-27C175316BBF}"/>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89861531-6E66-7640-94D2-0993820474E0}"/>
              </a:ext>
            </a:extLst>
          </p:cNvPr>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FFFFFF"/>
                </a:solidFill>
                <a:latin typeface="Calibri" charset="0"/>
                <a:ea typeface="ＭＳ Ｐゴシック" charset="-128"/>
              </a:defRPr>
            </a:lvl1pPr>
          </a:lstStyle>
          <a:p>
            <a:pPr>
              <a:defRPr/>
            </a:pPr>
            <a:fld id="{3F76EC8F-B651-2B43-91E4-367DBC593D9A}" type="datetimeFigureOut">
              <a:rPr lang="en-US" altLang="en-US"/>
              <a:pPr>
                <a:defRPr/>
              </a:pPr>
              <a:t>8/24/26</a:t>
            </a:fld>
            <a:endParaRPr lang="en-US" altLang="en-US"/>
          </a:p>
        </p:txBody>
      </p:sp>
      <p:sp>
        <p:nvSpPr>
          <p:cNvPr id="5" name="Footer Placeholder 4">
            <a:extLst>
              <a:ext uri="{FF2B5EF4-FFF2-40B4-BE49-F238E27FC236}">
                <a16:creationId xmlns:a16="http://schemas.microsoft.com/office/drawing/2014/main" id="{19E7E028-A076-874A-A60C-BAFF602FBC55}"/>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a:defRPr/>
            </a:pPr>
            <a:endParaRPr lang="en-US"/>
          </a:p>
        </p:txBody>
      </p:sp>
      <p:sp>
        <p:nvSpPr>
          <p:cNvPr id="6" name="Slide Number Placeholder 5">
            <a:extLst>
              <a:ext uri="{FF2B5EF4-FFF2-40B4-BE49-F238E27FC236}">
                <a16:creationId xmlns:a16="http://schemas.microsoft.com/office/drawing/2014/main" id="{D18F4921-6052-294C-BF4C-826CA86C2FE2}"/>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FFFFFF"/>
                </a:solidFill>
              </a:defRPr>
            </a:lvl1pPr>
          </a:lstStyle>
          <a:p>
            <a:fld id="{21A1F69A-25F1-874E-9E9E-799A84220C01}" type="slidenum">
              <a:rPr lang="en-US" altLang="en-US"/>
              <a:pPr/>
              <a:t>‹#›</a:t>
            </a:fld>
            <a:endParaRPr lang="en-US" alt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kern="1200">
          <a:solidFill>
            <a:schemeClr val="tx1"/>
          </a:solidFill>
          <a:latin typeface="+mj-lt"/>
          <a:ea typeface="ＭＳ Ｐゴシック" charset="-128"/>
          <a:cs typeface="+mj-cs"/>
        </a:defRPr>
      </a:lvl1pPr>
      <a:lvl2pPr algn="ctr" rtl="0" eaLnBrk="0" fontAlgn="base" hangingPunct="0">
        <a:spcBef>
          <a:spcPct val="0"/>
        </a:spcBef>
        <a:spcAft>
          <a:spcPct val="0"/>
        </a:spcAft>
        <a:defRPr sz="4400">
          <a:solidFill>
            <a:schemeClr val="tx1"/>
          </a:solidFill>
          <a:latin typeface="Calibri" charset="0"/>
          <a:ea typeface="ＭＳ Ｐゴシック" charset="-128"/>
        </a:defRPr>
      </a:lvl2pPr>
      <a:lvl3pPr algn="ctr" rtl="0" eaLnBrk="0" fontAlgn="base" hangingPunct="0">
        <a:spcBef>
          <a:spcPct val="0"/>
        </a:spcBef>
        <a:spcAft>
          <a:spcPct val="0"/>
        </a:spcAft>
        <a:defRPr sz="4400">
          <a:solidFill>
            <a:schemeClr val="tx1"/>
          </a:solidFill>
          <a:latin typeface="Calibri" charset="0"/>
          <a:ea typeface="ＭＳ Ｐゴシック" charset="-128"/>
        </a:defRPr>
      </a:lvl3pPr>
      <a:lvl4pPr algn="ctr" rtl="0" eaLnBrk="0" fontAlgn="base" hangingPunct="0">
        <a:spcBef>
          <a:spcPct val="0"/>
        </a:spcBef>
        <a:spcAft>
          <a:spcPct val="0"/>
        </a:spcAft>
        <a:defRPr sz="4400">
          <a:solidFill>
            <a:schemeClr val="tx1"/>
          </a:solidFill>
          <a:latin typeface="Calibri" charset="0"/>
          <a:ea typeface="ＭＳ Ｐゴシック" charset="-128"/>
        </a:defRPr>
      </a:lvl4pPr>
      <a:lvl5pPr algn="ctr" rtl="0" eaLnBrk="0" fontAlgn="base" hangingPunct="0">
        <a:spcBef>
          <a:spcPct val="0"/>
        </a:spcBef>
        <a:spcAft>
          <a:spcPct val="0"/>
        </a:spcAft>
        <a:defRPr sz="4400">
          <a:solidFill>
            <a:schemeClr val="tx1"/>
          </a:solidFill>
          <a:latin typeface="Calibri" charset="0"/>
          <a:ea typeface="ＭＳ Ｐゴシック" charset="-128"/>
        </a:defRPr>
      </a:lvl5pPr>
      <a:lvl6pPr marL="457200" algn="ctr" rtl="0" fontAlgn="base">
        <a:spcBef>
          <a:spcPct val="0"/>
        </a:spcBef>
        <a:spcAft>
          <a:spcPct val="0"/>
        </a:spcAft>
        <a:defRPr sz="4400">
          <a:solidFill>
            <a:schemeClr val="tx1"/>
          </a:solidFill>
          <a:latin typeface="Calibri" charset="0"/>
          <a:ea typeface="ＭＳ Ｐゴシック" charset="-128"/>
        </a:defRPr>
      </a:lvl6pPr>
      <a:lvl7pPr marL="914400" algn="ctr" rtl="0" fontAlgn="base">
        <a:spcBef>
          <a:spcPct val="0"/>
        </a:spcBef>
        <a:spcAft>
          <a:spcPct val="0"/>
        </a:spcAft>
        <a:defRPr sz="4400">
          <a:solidFill>
            <a:schemeClr val="tx1"/>
          </a:solidFill>
          <a:latin typeface="Calibri" charset="0"/>
          <a:ea typeface="ＭＳ Ｐゴシック" charset="-128"/>
        </a:defRPr>
      </a:lvl7pPr>
      <a:lvl8pPr marL="1371600" algn="ctr" rtl="0" fontAlgn="base">
        <a:spcBef>
          <a:spcPct val="0"/>
        </a:spcBef>
        <a:spcAft>
          <a:spcPct val="0"/>
        </a:spcAft>
        <a:defRPr sz="4400">
          <a:solidFill>
            <a:schemeClr val="tx1"/>
          </a:solidFill>
          <a:latin typeface="Calibri" charset="0"/>
          <a:ea typeface="ＭＳ Ｐゴシック" charset="-128"/>
        </a:defRPr>
      </a:lvl8pPr>
      <a:lvl9pPr marL="1828800" algn="ctr" rtl="0" fontAlgn="base">
        <a:spcBef>
          <a:spcPct val="0"/>
        </a:spcBef>
        <a:spcAft>
          <a:spcPct val="0"/>
        </a:spcAft>
        <a:defRPr sz="4400">
          <a:solidFill>
            <a:schemeClr val="tx1"/>
          </a:solidFill>
          <a:latin typeface="Calibri" charset="0"/>
          <a:ea typeface="ＭＳ Ｐゴシック" charset="-128"/>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ＭＳ Ｐゴシック" charset="-128"/>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ＭＳ Ｐゴシック" charset="-128"/>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charset="-128"/>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tif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3" name="Content Placeholder 3">
            <a:extLst>
              <a:ext uri="{FF2B5EF4-FFF2-40B4-BE49-F238E27FC236}">
                <a16:creationId xmlns:a16="http://schemas.microsoft.com/office/drawing/2014/main" id="{97556AF7-440B-78AD-3574-52AC27FCC2C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53975" y="274638"/>
            <a:ext cx="9090025" cy="6418262"/>
          </a:xfrm>
        </p:spPr>
      </p:pic>
      <p:pic>
        <p:nvPicPr>
          <p:cNvPr id="13314" name="Picture 1">
            <a:extLst>
              <a:ext uri="{FF2B5EF4-FFF2-40B4-BE49-F238E27FC236}">
                <a16:creationId xmlns:a16="http://schemas.microsoft.com/office/drawing/2014/main" id="{A0855CB8-6EBD-FE83-6FB5-651A80C940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5" name="Title 1">
            <a:extLst>
              <a:ext uri="{FF2B5EF4-FFF2-40B4-BE49-F238E27FC236}">
                <a16:creationId xmlns:a16="http://schemas.microsoft.com/office/drawing/2014/main" id="{EC6F5434-4614-891F-8ED9-2A14B2632F69}"/>
              </a:ext>
            </a:extLst>
          </p:cNvPr>
          <p:cNvSpPr>
            <a:spLocks noGrp="1"/>
          </p:cNvSpPr>
          <p:nvPr>
            <p:ph type="title"/>
          </p:nvPr>
        </p:nvSpPr>
        <p:spPr>
          <a:xfrm>
            <a:off x="457200" y="1841500"/>
            <a:ext cx="8229600" cy="5016500"/>
          </a:xfrm>
        </p:spPr>
        <p:txBody>
          <a:bodyPr/>
          <a:lstStyle/>
          <a:p>
            <a:br>
              <a:rPr lang="en-US" altLang="en-US" dirty="0">
                <a:ea typeface="ＭＳ Ｐゴシック" panose="020B0600070205080204" pitchFamily="34" charset="-128"/>
              </a:rPr>
            </a:br>
            <a:br>
              <a:rPr lang="en-US" altLang="en-US" dirty="0">
                <a:ea typeface="ＭＳ Ｐゴシック" panose="020B0600070205080204" pitchFamily="34" charset="-128"/>
              </a:rPr>
            </a:br>
            <a:br>
              <a:rPr lang="en-US" altLang="en-US" dirty="0">
                <a:ea typeface="ＭＳ Ｐゴシック" panose="020B0600070205080204" pitchFamily="34" charset="-128"/>
              </a:rPr>
            </a:br>
            <a:r>
              <a:rPr lang="en-US" altLang="en-US" sz="5400" b="1" dirty="0">
                <a:ea typeface="ＭＳ Ｐゴシック" panose="020B0600070205080204" pitchFamily="34" charset="-128"/>
              </a:rPr>
              <a:t>GRACE BIBLE CHURCH</a:t>
            </a:r>
            <a:br>
              <a:rPr lang="en-US" altLang="en-US" sz="5400" b="1" dirty="0">
                <a:ea typeface="ＭＳ Ｐゴシック" panose="020B0600070205080204" pitchFamily="34" charset="-128"/>
              </a:rPr>
            </a:br>
            <a:r>
              <a:rPr lang="en-US" altLang="en-US" sz="5400" b="1" dirty="0">
                <a:ea typeface="ＭＳ Ｐゴシック" panose="020B0600070205080204" pitchFamily="34" charset="-128"/>
              </a:rPr>
              <a:t>Women’s Bible Study</a:t>
            </a:r>
            <a:br>
              <a:rPr lang="en-US" altLang="en-US" sz="5400" b="1" dirty="0">
                <a:ea typeface="ＭＳ Ｐゴシック" panose="020B0600070205080204" pitchFamily="34" charset="-128"/>
              </a:rPr>
            </a:br>
            <a:r>
              <a:rPr lang="en-US" altLang="en-US" sz="5400" b="1" dirty="0">
                <a:ea typeface="ＭＳ Ｐゴシック" panose="020B0600070205080204" pitchFamily="34" charset="-128"/>
              </a:rPr>
              <a:t>August 25, 2026</a:t>
            </a:r>
            <a:br>
              <a:rPr lang="en-US" altLang="en-US" dirty="0">
                <a:ea typeface="ＭＳ Ｐゴシック" panose="020B0600070205080204" pitchFamily="34" charset="-128"/>
              </a:rPr>
            </a:br>
            <a:endParaRPr lang="en-US" altLang="en-US" dirty="0">
              <a:ea typeface="ＭＳ Ｐゴシック" panose="020B0600070205080204" pitchFamily="34" charset="-12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4E307-F42A-2B4B-9EB4-87CA538DD288}"/>
              </a:ext>
            </a:extLst>
          </p:cNvPr>
          <p:cNvSpPr>
            <a:spLocks noGrp="1"/>
          </p:cNvSpPr>
          <p:nvPr>
            <p:ph type="title"/>
          </p:nvPr>
        </p:nvSpPr>
        <p:spPr>
          <a:xfrm>
            <a:off x="457200" y="274638"/>
            <a:ext cx="8229600" cy="538162"/>
          </a:xfrm>
        </p:spPr>
        <p:txBody>
          <a:bodyPr/>
          <a:lstStyle/>
          <a:p>
            <a:r>
              <a:rPr lang="en-US" dirty="0"/>
              <a:t>Course Overview</a:t>
            </a:r>
          </a:p>
        </p:txBody>
      </p:sp>
      <p:sp>
        <p:nvSpPr>
          <p:cNvPr id="3" name="Content Placeholder 2">
            <a:extLst>
              <a:ext uri="{FF2B5EF4-FFF2-40B4-BE49-F238E27FC236}">
                <a16:creationId xmlns:a16="http://schemas.microsoft.com/office/drawing/2014/main" id="{0780ECC6-D2BA-8140-8333-E34C45FEF8DF}"/>
              </a:ext>
            </a:extLst>
          </p:cNvPr>
          <p:cNvSpPr>
            <a:spLocks noGrp="1"/>
          </p:cNvSpPr>
          <p:nvPr>
            <p:ph idx="1"/>
          </p:nvPr>
        </p:nvSpPr>
        <p:spPr>
          <a:xfrm>
            <a:off x="165100" y="1409700"/>
            <a:ext cx="8750300" cy="5448300"/>
          </a:xfrm>
        </p:spPr>
        <p:txBody>
          <a:bodyPr/>
          <a:lstStyle/>
          <a:p>
            <a:r>
              <a:rPr lang="en-US" dirty="0"/>
              <a:t>Week 1 - (Aug 25) Overview of covenants, why were they given and who are they for</a:t>
            </a:r>
          </a:p>
          <a:p>
            <a:r>
              <a:rPr lang="en-US" dirty="0"/>
              <a:t>Week 2 - (Sept 8) Adamic and Noahic Covenants</a:t>
            </a:r>
          </a:p>
          <a:p>
            <a:r>
              <a:rPr lang="en-US" dirty="0"/>
              <a:t>Week 3 - ( Sept 22) </a:t>
            </a:r>
            <a:r>
              <a:rPr lang="en-US" sz="3000" dirty="0"/>
              <a:t>Abrahamic and Land Covenants</a:t>
            </a:r>
          </a:p>
          <a:p>
            <a:r>
              <a:rPr lang="en-US" dirty="0"/>
              <a:t>Week 4 - (Oct 6) Mosaic Covenant </a:t>
            </a:r>
          </a:p>
          <a:p>
            <a:r>
              <a:rPr lang="en-US" dirty="0"/>
              <a:t>Week 5 - (Oct 20) Davidic Covenant </a:t>
            </a:r>
          </a:p>
          <a:p>
            <a:r>
              <a:rPr lang="en-US" dirty="0"/>
              <a:t>Week 6 - (Nov 10) New Covenant </a:t>
            </a:r>
          </a:p>
        </p:txBody>
      </p:sp>
    </p:spTree>
    <p:extLst>
      <p:ext uri="{BB962C8B-B14F-4D97-AF65-F5344CB8AC3E}">
        <p14:creationId xmlns:p14="http://schemas.microsoft.com/office/powerpoint/2010/main" val="8526677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81675-8DE0-3946-BC0A-88A4A9FEA0D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4443884-6251-F144-8F3C-34ACF97AF0BD}"/>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5433712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725EE-CC47-E449-B048-74D007AAAF6B}"/>
              </a:ext>
            </a:extLst>
          </p:cNvPr>
          <p:cNvSpPr>
            <a:spLocks noGrp="1"/>
          </p:cNvSpPr>
          <p:nvPr>
            <p:ph type="title"/>
          </p:nvPr>
        </p:nvSpPr>
        <p:spPr/>
        <p:txBody>
          <a:bodyPr/>
          <a:lstStyle/>
          <a:p>
            <a:r>
              <a:rPr lang="en-US" dirty="0"/>
              <a:t>Exodus 34:6</a:t>
            </a:r>
          </a:p>
        </p:txBody>
      </p:sp>
      <p:sp>
        <p:nvSpPr>
          <p:cNvPr id="3" name="Content Placeholder 2">
            <a:extLst>
              <a:ext uri="{FF2B5EF4-FFF2-40B4-BE49-F238E27FC236}">
                <a16:creationId xmlns:a16="http://schemas.microsoft.com/office/drawing/2014/main" id="{BB9954A8-7D6B-3F4D-94C8-259FB9F66420}"/>
              </a:ext>
            </a:extLst>
          </p:cNvPr>
          <p:cNvSpPr>
            <a:spLocks noGrp="1"/>
          </p:cNvSpPr>
          <p:nvPr>
            <p:ph idx="1"/>
          </p:nvPr>
        </p:nvSpPr>
        <p:spPr/>
        <p:txBody>
          <a:bodyPr/>
          <a:lstStyle/>
          <a:p>
            <a:pPr marL="0" indent="0">
              <a:buNone/>
            </a:pPr>
            <a:endParaRPr lang="en-US" dirty="0"/>
          </a:p>
          <a:p>
            <a:pPr marL="0" indent="0">
              <a:buNone/>
            </a:pPr>
            <a:r>
              <a:rPr lang="en-US" dirty="0"/>
              <a:t>Then the Lord passed by in front of him and proclaimed, “The Lord, the Lord God, compassionate and gracious, slow to anger, and abounding in lovingkindness and truth; (NASB)</a:t>
            </a:r>
          </a:p>
          <a:p>
            <a:pPr marL="0" indent="0">
              <a:buNone/>
            </a:pPr>
            <a:endParaRPr lang="en-US" dirty="0"/>
          </a:p>
        </p:txBody>
      </p:sp>
    </p:spTree>
    <p:extLst>
      <p:ext uri="{BB962C8B-B14F-4D97-AF65-F5344CB8AC3E}">
        <p14:creationId xmlns:p14="http://schemas.microsoft.com/office/powerpoint/2010/main" val="10219651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07979-F4E3-BD47-8C7F-CCE773BAC7CC}"/>
              </a:ext>
            </a:extLst>
          </p:cNvPr>
          <p:cNvSpPr>
            <a:spLocks noGrp="1"/>
          </p:cNvSpPr>
          <p:nvPr>
            <p:ph type="title"/>
          </p:nvPr>
        </p:nvSpPr>
        <p:spPr/>
        <p:txBody>
          <a:bodyPr/>
          <a:lstStyle/>
          <a:p>
            <a:r>
              <a:rPr lang="en-US" dirty="0"/>
              <a:t>Psalm 103:8</a:t>
            </a:r>
          </a:p>
        </p:txBody>
      </p:sp>
      <p:sp>
        <p:nvSpPr>
          <p:cNvPr id="3" name="Content Placeholder 2">
            <a:extLst>
              <a:ext uri="{FF2B5EF4-FFF2-40B4-BE49-F238E27FC236}">
                <a16:creationId xmlns:a16="http://schemas.microsoft.com/office/drawing/2014/main" id="{D7754BF7-ECE4-D646-8CCA-0F70090820C6}"/>
              </a:ext>
            </a:extLst>
          </p:cNvPr>
          <p:cNvSpPr>
            <a:spLocks noGrp="1"/>
          </p:cNvSpPr>
          <p:nvPr>
            <p:ph idx="1"/>
          </p:nvPr>
        </p:nvSpPr>
        <p:spPr/>
        <p:txBody>
          <a:bodyPr/>
          <a:lstStyle/>
          <a:p>
            <a:pPr marL="0" indent="0">
              <a:buNone/>
            </a:pPr>
            <a:r>
              <a:rPr lang="en-US" dirty="0"/>
              <a:t>Compassionate and gracious is YHWH, slow to anger and abounding in loving devotion. (BLB)</a:t>
            </a:r>
          </a:p>
          <a:p>
            <a:pPr marL="0" indent="0">
              <a:buNone/>
            </a:pPr>
            <a:endParaRPr lang="en-US" dirty="0"/>
          </a:p>
        </p:txBody>
      </p:sp>
    </p:spTree>
    <p:extLst>
      <p:ext uri="{BB962C8B-B14F-4D97-AF65-F5344CB8AC3E}">
        <p14:creationId xmlns:p14="http://schemas.microsoft.com/office/powerpoint/2010/main" val="13297387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7877D-0C84-C641-A1EC-70B8F71D1BBF}"/>
              </a:ext>
            </a:extLst>
          </p:cNvPr>
          <p:cNvSpPr>
            <a:spLocks noGrp="1"/>
          </p:cNvSpPr>
          <p:nvPr>
            <p:ph type="title"/>
          </p:nvPr>
        </p:nvSpPr>
        <p:spPr/>
        <p:txBody>
          <a:bodyPr/>
          <a:lstStyle/>
          <a:p>
            <a:r>
              <a:rPr lang="en-US" dirty="0"/>
              <a:t>Ephesians 2:4-5</a:t>
            </a:r>
          </a:p>
        </p:txBody>
      </p:sp>
      <p:sp>
        <p:nvSpPr>
          <p:cNvPr id="3" name="Content Placeholder 2">
            <a:extLst>
              <a:ext uri="{FF2B5EF4-FFF2-40B4-BE49-F238E27FC236}">
                <a16:creationId xmlns:a16="http://schemas.microsoft.com/office/drawing/2014/main" id="{61AA34A5-85E8-5E45-8ECD-FEFB36BB28B0}"/>
              </a:ext>
            </a:extLst>
          </p:cNvPr>
          <p:cNvSpPr>
            <a:spLocks noGrp="1"/>
          </p:cNvSpPr>
          <p:nvPr>
            <p:ph idx="1"/>
          </p:nvPr>
        </p:nvSpPr>
        <p:spPr/>
        <p:txBody>
          <a:bodyPr/>
          <a:lstStyle/>
          <a:p>
            <a:pPr marL="0" indent="0">
              <a:buNone/>
            </a:pPr>
            <a:endParaRPr lang="en-US" dirty="0"/>
          </a:p>
          <a:p>
            <a:pPr marL="0" indent="0">
              <a:buNone/>
            </a:pPr>
            <a:r>
              <a:rPr lang="en-US" dirty="0"/>
              <a:t>But God, being rich in mercy, because of the great love with which he loved us, even when we were dead in our trespasses, made us alive together with Christ—by grace you have been saved. (ESV)</a:t>
            </a:r>
          </a:p>
        </p:txBody>
      </p:sp>
    </p:spTree>
    <p:extLst>
      <p:ext uri="{BB962C8B-B14F-4D97-AF65-F5344CB8AC3E}">
        <p14:creationId xmlns:p14="http://schemas.microsoft.com/office/powerpoint/2010/main" val="34395012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1904F-B198-944D-9826-4C20BF9069A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637EC3C-E2A6-1245-AA8A-2ADD0F9998D6}"/>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40993479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4844D-6C63-BE40-9477-7F86DDCCCFEC}"/>
              </a:ext>
            </a:extLst>
          </p:cNvPr>
          <p:cNvSpPr>
            <a:spLocks noGrp="1"/>
          </p:cNvSpPr>
          <p:nvPr>
            <p:ph type="title"/>
          </p:nvPr>
        </p:nvSpPr>
        <p:spPr>
          <a:xfrm>
            <a:off x="457200" y="274638"/>
            <a:ext cx="8229600" cy="461962"/>
          </a:xfrm>
        </p:spPr>
        <p:txBody>
          <a:bodyPr/>
          <a:lstStyle/>
          <a:p>
            <a:r>
              <a:rPr lang="en-US" dirty="0"/>
              <a:t>What is a covenant?</a:t>
            </a:r>
          </a:p>
        </p:txBody>
      </p:sp>
      <p:sp>
        <p:nvSpPr>
          <p:cNvPr id="3" name="Content Placeholder 2">
            <a:extLst>
              <a:ext uri="{FF2B5EF4-FFF2-40B4-BE49-F238E27FC236}">
                <a16:creationId xmlns:a16="http://schemas.microsoft.com/office/drawing/2014/main" id="{4484D63B-2203-EE47-B088-43E69D6D410E}"/>
              </a:ext>
            </a:extLst>
          </p:cNvPr>
          <p:cNvSpPr>
            <a:spLocks noGrp="1"/>
          </p:cNvSpPr>
          <p:nvPr>
            <p:ph idx="1"/>
          </p:nvPr>
        </p:nvSpPr>
        <p:spPr>
          <a:xfrm>
            <a:off x="215900" y="876300"/>
            <a:ext cx="8801100" cy="5880100"/>
          </a:xfrm>
        </p:spPr>
        <p:txBody>
          <a:bodyPr/>
          <a:lstStyle/>
          <a:p>
            <a:r>
              <a:rPr lang="en-US" dirty="0"/>
              <a:t>It is an </a:t>
            </a:r>
            <a:r>
              <a:rPr lang="en-US" u="sng" dirty="0"/>
              <a:t>agreement</a:t>
            </a:r>
            <a:r>
              <a:rPr lang="en-US" dirty="0"/>
              <a:t> that binds two parties together</a:t>
            </a:r>
          </a:p>
          <a:p>
            <a:r>
              <a:rPr lang="en-US" dirty="0"/>
              <a:t>There are </a:t>
            </a:r>
            <a:r>
              <a:rPr lang="en-US" u="sng" dirty="0"/>
              <a:t>two types</a:t>
            </a:r>
            <a:r>
              <a:rPr lang="en-US" dirty="0"/>
              <a:t> of covenants</a:t>
            </a:r>
          </a:p>
          <a:p>
            <a:r>
              <a:rPr lang="en-US" dirty="0"/>
              <a:t>A Bilateral (or </a:t>
            </a:r>
            <a:r>
              <a:rPr lang="en-US" u="sng" dirty="0"/>
              <a:t>conditional</a:t>
            </a:r>
            <a:r>
              <a:rPr lang="en-US" dirty="0"/>
              <a:t>) covenant</a:t>
            </a:r>
          </a:p>
          <a:p>
            <a:r>
              <a:rPr lang="en-US" dirty="0"/>
              <a:t>This type of covenant requires </a:t>
            </a:r>
            <a:r>
              <a:rPr lang="en-US" u="sng" dirty="0"/>
              <a:t>both parties </a:t>
            </a:r>
            <a:r>
              <a:rPr lang="en-US" dirty="0"/>
              <a:t>to meet an obligation to maintain the covenant</a:t>
            </a:r>
          </a:p>
          <a:p>
            <a:r>
              <a:rPr lang="en-US" dirty="0"/>
              <a:t>The second is a Unilateral (or </a:t>
            </a:r>
            <a:r>
              <a:rPr lang="en-US" u="sng" dirty="0"/>
              <a:t>unconditional</a:t>
            </a:r>
            <a:r>
              <a:rPr lang="en-US" dirty="0"/>
              <a:t>) covenant that obligates one party to fulfill the covenant</a:t>
            </a:r>
          </a:p>
          <a:p>
            <a:endParaRPr lang="en-US" dirty="0"/>
          </a:p>
        </p:txBody>
      </p:sp>
    </p:spTree>
    <p:extLst>
      <p:ext uri="{BB962C8B-B14F-4D97-AF65-F5344CB8AC3E}">
        <p14:creationId xmlns:p14="http://schemas.microsoft.com/office/powerpoint/2010/main" val="15502322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3BA4C-F9D2-B84B-A611-028BACA95F4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A60F38B-E004-BE46-B3BE-72DE944404CF}"/>
              </a:ext>
            </a:extLst>
          </p:cNvPr>
          <p:cNvSpPr>
            <a:spLocks noGrp="1"/>
          </p:cNvSpPr>
          <p:nvPr>
            <p:ph idx="1"/>
          </p:nvPr>
        </p:nvSpPr>
        <p:spPr/>
        <p:txBody>
          <a:bodyPr/>
          <a:lstStyle/>
          <a:p>
            <a:r>
              <a:rPr lang="en-US" dirty="0"/>
              <a:t>In the Bible we see two bilateral or conditional kings of covenants</a:t>
            </a:r>
          </a:p>
          <a:p>
            <a:pPr lvl="1"/>
            <a:r>
              <a:rPr lang="en-US" u="sng" dirty="0"/>
              <a:t>Kinship</a:t>
            </a:r>
            <a:r>
              <a:rPr lang="en-US" dirty="0"/>
              <a:t> covenant </a:t>
            </a:r>
          </a:p>
          <a:p>
            <a:pPr lvl="1"/>
            <a:r>
              <a:rPr lang="en-US" dirty="0"/>
              <a:t>Suzerain-</a:t>
            </a:r>
            <a:r>
              <a:rPr lang="en-US" u="sng" dirty="0"/>
              <a:t>vassal</a:t>
            </a:r>
            <a:r>
              <a:rPr lang="en-US" dirty="0"/>
              <a:t> covenant </a:t>
            </a:r>
          </a:p>
          <a:p>
            <a:r>
              <a:rPr lang="en-US" dirty="0"/>
              <a:t>There is one unilateral or unconditional covenant </a:t>
            </a:r>
          </a:p>
          <a:p>
            <a:pPr lvl="1"/>
            <a:r>
              <a:rPr lang="en-US" u="sng" dirty="0"/>
              <a:t>Royal</a:t>
            </a:r>
            <a:r>
              <a:rPr lang="en-US" dirty="0"/>
              <a:t> Grant Covenant  </a:t>
            </a:r>
          </a:p>
          <a:p>
            <a:endParaRPr lang="en-US" dirty="0"/>
          </a:p>
        </p:txBody>
      </p:sp>
    </p:spTree>
    <p:extLst>
      <p:ext uri="{BB962C8B-B14F-4D97-AF65-F5344CB8AC3E}">
        <p14:creationId xmlns:p14="http://schemas.microsoft.com/office/powerpoint/2010/main" val="9881839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3AB8B-5CAA-394D-BF0B-5E77FDDD1804}"/>
              </a:ext>
            </a:extLst>
          </p:cNvPr>
          <p:cNvSpPr>
            <a:spLocks noGrp="1"/>
          </p:cNvSpPr>
          <p:nvPr>
            <p:ph type="title"/>
          </p:nvPr>
        </p:nvSpPr>
        <p:spPr/>
        <p:txBody>
          <a:bodyPr/>
          <a:lstStyle/>
          <a:p>
            <a:r>
              <a:rPr lang="en-US" dirty="0"/>
              <a:t>Bilateral or Conditional Covenant </a:t>
            </a:r>
          </a:p>
        </p:txBody>
      </p:sp>
      <p:sp>
        <p:nvSpPr>
          <p:cNvPr id="3" name="Content Placeholder 2">
            <a:extLst>
              <a:ext uri="{FF2B5EF4-FFF2-40B4-BE49-F238E27FC236}">
                <a16:creationId xmlns:a16="http://schemas.microsoft.com/office/drawing/2014/main" id="{0C635BEC-DDDE-594C-93AB-287A5DC0CC59}"/>
              </a:ext>
            </a:extLst>
          </p:cNvPr>
          <p:cNvSpPr>
            <a:spLocks noGrp="1"/>
          </p:cNvSpPr>
          <p:nvPr>
            <p:ph idx="1"/>
          </p:nvPr>
        </p:nvSpPr>
        <p:spPr/>
        <p:txBody>
          <a:bodyPr/>
          <a:lstStyle/>
          <a:p>
            <a:endParaRPr lang="en-US" dirty="0"/>
          </a:p>
          <a:p>
            <a:r>
              <a:rPr lang="en-US" dirty="0"/>
              <a:t>A Kinship Covenant was used by </a:t>
            </a:r>
            <a:r>
              <a:rPr lang="en-US" u="sng" dirty="0"/>
              <a:t>two equal parties</a:t>
            </a:r>
            <a:r>
              <a:rPr lang="en-US" dirty="0"/>
              <a:t> to inter into marriage, create a business or for buying and selling </a:t>
            </a:r>
          </a:p>
          <a:p>
            <a:r>
              <a:rPr lang="en-US" dirty="0"/>
              <a:t>A Suzerain-vassal covenant is a conditional agreement where a </a:t>
            </a:r>
            <a:r>
              <a:rPr lang="en-US" u="sng" dirty="0"/>
              <a:t>superior king </a:t>
            </a:r>
            <a:r>
              <a:rPr lang="en-US" dirty="0"/>
              <a:t>imposes strict laws and loyalty rules upon a lesser subject, who promises protection or grants rights only if the vassal obeys </a:t>
            </a:r>
          </a:p>
        </p:txBody>
      </p:sp>
    </p:spTree>
    <p:extLst>
      <p:ext uri="{BB962C8B-B14F-4D97-AF65-F5344CB8AC3E}">
        <p14:creationId xmlns:p14="http://schemas.microsoft.com/office/powerpoint/2010/main" val="15187141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993D8-05D5-A24B-BBDC-032075F2618A}"/>
              </a:ext>
            </a:extLst>
          </p:cNvPr>
          <p:cNvSpPr>
            <a:spLocks noGrp="1"/>
          </p:cNvSpPr>
          <p:nvPr>
            <p:ph type="title"/>
          </p:nvPr>
        </p:nvSpPr>
        <p:spPr>
          <a:xfrm>
            <a:off x="228600" y="274638"/>
            <a:ext cx="8775700" cy="1143000"/>
          </a:xfrm>
        </p:spPr>
        <p:txBody>
          <a:bodyPr/>
          <a:lstStyle/>
          <a:p>
            <a:r>
              <a:rPr lang="en-US" dirty="0"/>
              <a:t>Unilateral or Unconditional Covenant </a:t>
            </a:r>
          </a:p>
        </p:txBody>
      </p:sp>
      <p:sp>
        <p:nvSpPr>
          <p:cNvPr id="3" name="Content Placeholder 2">
            <a:extLst>
              <a:ext uri="{FF2B5EF4-FFF2-40B4-BE49-F238E27FC236}">
                <a16:creationId xmlns:a16="http://schemas.microsoft.com/office/drawing/2014/main" id="{37774EE5-D569-194A-A91D-28004FAC5974}"/>
              </a:ext>
            </a:extLst>
          </p:cNvPr>
          <p:cNvSpPr>
            <a:spLocks noGrp="1"/>
          </p:cNvSpPr>
          <p:nvPr>
            <p:ph idx="1"/>
          </p:nvPr>
        </p:nvSpPr>
        <p:spPr/>
        <p:txBody>
          <a:bodyPr/>
          <a:lstStyle/>
          <a:p>
            <a:endParaRPr lang="en-US" dirty="0"/>
          </a:p>
          <a:p>
            <a:r>
              <a:rPr lang="en-US" dirty="0"/>
              <a:t>A Royal Grant Covenant is an unconditional promise made by a superior party, who offers land or protection or status to a lesser party without requiring any </a:t>
            </a:r>
            <a:r>
              <a:rPr lang="en-US" u="sng" dirty="0"/>
              <a:t>action</a:t>
            </a:r>
            <a:r>
              <a:rPr lang="en-US" dirty="0"/>
              <a:t> in return </a:t>
            </a:r>
          </a:p>
        </p:txBody>
      </p:sp>
    </p:spTree>
    <p:extLst>
      <p:ext uri="{BB962C8B-B14F-4D97-AF65-F5344CB8AC3E}">
        <p14:creationId xmlns:p14="http://schemas.microsoft.com/office/powerpoint/2010/main" val="36968831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A9270-15A1-DB41-987D-79440A664063}"/>
              </a:ext>
            </a:extLst>
          </p:cNvPr>
          <p:cNvSpPr>
            <a:spLocks noGrp="1"/>
          </p:cNvSpPr>
          <p:nvPr>
            <p:ph type="title"/>
          </p:nvPr>
        </p:nvSpPr>
        <p:spPr/>
        <p:txBody>
          <a:bodyPr/>
          <a:lstStyle/>
          <a:p>
            <a:r>
              <a:rPr lang="en-US" dirty="0"/>
              <a:t>Dr. Wayne Grudem</a:t>
            </a:r>
          </a:p>
        </p:txBody>
      </p:sp>
      <p:sp>
        <p:nvSpPr>
          <p:cNvPr id="3" name="Content Placeholder 2">
            <a:extLst>
              <a:ext uri="{FF2B5EF4-FFF2-40B4-BE49-F238E27FC236}">
                <a16:creationId xmlns:a16="http://schemas.microsoft.com/office/drawing/2014/main" id="{D63B2285-E75D-E44E-A95C-AABD6965718E}"/>
              </a:ext>
            </a:extLst>
          </p:cNvPr>
          <p:cNvSpPr>
            <a:spLocks noGrp="1"/>
          </p:cNvSpPr>
          <p:nvPr>
            <p:ph idx="1"/>
          </p:nvPr>
        </p:nvSpPr>
        <p:spPr>
          <a:xfrm>
            <a:off x="152400" y="1600200"/>
            <a:ext cx="8902700" cy="4525963"/>
          </a:xfrm>
        </p:spPr>
        <p:txBody>
          <a:bodyPr/>
          <a:lstStyle/>
          <a:p>
            <a:endParaRPr lang="en-US" dirty="0"/>
          </a:p>
          <a:p>
            <a:endParaRPr lang="en-US" dirty="0"/>
          </a:p>
          <a:p>
            <a:pPr marL="0" indent="0">
              <a:buNone/>
            </a:pPr>
            <a:r>
              <a:rPr lang="en-US" dirty="0"/>
              <a:t>“A Covenant [given by God] is an unchangeable, divinely imposed legal agreement between God and man that stipulates the conditions of their relationship.”</a:t>
            </a:r>
          </a:p>
          <a:p>
            <a:pPr marL="0" indent="0">
              <a:buNone/>
            </a:pPr>
            <a:endParaRPr lang="en-US" dirty="0"/>
          </a:p>
        </p:txBody>
      </p:sp>
    </p:spTree>
    <p:extLst>
      <p:ext uri="{BB962C8B-B14F-4D97-AF65-F5344CB8AC3E}">
        <p14:creationId xmlns:p14="http://schemas.microsoft.com/office/powerpoint/2010/main" val="27431982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8C19C-1118-1349-8EFC-655AB2481074}"/>
              </a:ext>
            </a:extLst>
          </p:cNvPr>
          <p:cNvSpPr>
            <a:spLocks noGrp="1"/>
          </p:cNvSpPr>
          <p:nvPr>
            <p:ph type="title"/>
          </p:nvPr>
        </p:nvSpPr>
        <p:spPr>
          <a:xfrm>
            <a:off x="457200" y="274638"/>
            <a:ext cx="8229600" cy="525462"/>
          </a:xfrm>
        </p:spPr>
        <p:txBody>
          <a:bodyPr/>
          <a:lstStyle/>
          <a:p>
            <a:r>
              <a:rPr lang="en-US" dirty="0"/>
              <a:t>How was a covenant made? </a:t>
            </a:r>
          </a:p>
        </p:txBody>
      </p:sp>
      <p:sp>
        <p:nvSpPr>
          <p:cNvPr id="3" name="Content Placeholder 2">
            <a:extLst>
              <a:ext uri="{FF2B5EF4-FFF2-40B4-BE49-F238E27FC236}">
                <a16:creationId xmlns:a16="http://schemas.microsoft.com/office/drawing/2014/main" id="{7326CDCB-C922-5A4D-B0F3-63743191151B}"/>
              </a:ext>
            </a:extLst>
          </p:cNvPr>
          <p:cNvSpPr>
            <a:spLocks noGrp="1"/>
          </p:cNvSpPr>
          <p:nvPr>
            <p:ph idx="1"/>
          </p:nvPr>
        </p:nvSpPr>
        <p:spPr>
          <a:xfrm>
            <a:off x="165100" y="1016000"/>
            <a:ext cx="8877300" cy="5842000"/>
          </a:xfrm>
        </p:spPr>
        <p:txBody>
          <a:bodyPr/>
          <a:lstStyle/>
          <a:p>
            <a:r>
              <a:rPr lang="en-US" dirty="0"/>
              <a:t>In the Bible, the word for </a:t>
            </a:r>
            <a:r>
              <a:rPr lang="en-US" u="sng" dirty="0"/>
              <a:t>covenant</a:t>
            </a:r>
            <a:r>
              <a:rPr lang="en-US" dirty="0"/>
              <a:t> is the word </a:t>
            </a:r>
            <a:r>
              <a:rPr lang="en-US" dirty="0" err="1"/>
              <a:t>ב</a:t>
            </a:r>
            <a:r>
              <a:rPr lang="en-US" dirty="0"/>
              <a:t>ְּ</a:t>
            </a:r>
            <a:r>
              <a:rPr lang="en-US" dirty="0" err="1"/>
              <a:t>רִית</a:t>
            </a:r>
            <a:r>
              <a:rPr lang="en-US" dirty="0"/>
              <a:t> (</a:t>
            </a:r>
            <a:r>
              <a:rPr lang="en-US" dirty="0" err="1"/>
              <a:t>bareth</a:t>
            </a:r>
            <a:r>
              <a:rPr lang="en-US" dirty="0"/>
              <a:t>)</a:t>
            </a:r>
          </a:p>
          <a:p>
            <a:r>
              <a:rPr lang="en-US" dirty="0" err="1"/>
              <a:t>Bareth</a:t>
            </a:r>
            <a:r>
              <a:rPr lang="en-US" dirty="0"/>
              <a:t> means to </a:t>
            </a:r>
            <a:r>
              <a:rPr lang="en-US" u="sng" dirty="0"/>
              <a:t>pass through</a:t>
            </a:r>
          </a:p>
          <a:p>
            <a:r>
              <a:rPr lang="en-US" dirty="0"/>
              <a:t>It is closely related to the word </a:t>
            </a:r>
            <a:r>
              <a:rPr lang="en-US" dirty="0" err="1"/>
              <a:t>ב</a:t>
            </a:r>
            <a:r>
              <a:rPr lang="en-US" dirty="0"/>
              <a:t>ָּ</a:t>
            </a:r>
            <a:r>
              <a:rPr lang="en-US" dirty="0" err="1"/>
              <a:t>רָה</a:t>
            </a:r>
            <a:r>
              <a:rPr lang="en-US" dirty="0"/>
              <a:t> (</a:t>
            </a:r>
            <a:r>
              <a:rPr lang="en-US" dirty="0" err="1"/>
              <a:t>barah</a:t>
            </a:r>
            <a:r>
              <a:rPr lang="en-US" dirty="0"/>
              <a:t>) which means to </a:t>
            </a:r>
            <a:r>
              <a:rPr lang="en-US" u="sng" dirty="0"/>
              <a:t>cut</a:t>
            </a:r>
          </a:p>
          <a:p>
            <a:r>
              <a:rPr lang="en-US" dirty="0"/>
              <a:t>To create a covenant you would take an animal and cut it in </a:t>
            </a:r>
            <a:r>
              <a:rPr lang="en-US" u="sng" dirty="0"/>
              <a:t>two equal parts</a:t>
            </a:r>
          </a:p>
          <a:p>
            <a:r>
              <a:rPr lang="en-US" dirty="0"/>
              <a:t>The participants would walk between the pieces and say “if I break this covenant, may what happened to this </a:t>
            </a:r>
            <a:r>
              <a:rPr lang="en-US" u="sng" dirty="0"/>
              <a:t>animal</a:t>
            </a:r>
            <a:r>
              <a:rPr lang="en-US" dirty="0"/>
              <a:t> happen to </a:t>
            </a:r>
            <a:r>
              <a:rPr lang="en-US" u="sng" dirty="0"/>
              <a:t>me</a:t>
            </a:r>
            <a:r>
              <a:rPr lang="en-US" dirty="0"/>
              <a:t>” </a:t>
            </a:r>
          </a:p>
        </p:txBody>
      </p:sp>
    </p:spTree>
    <p:extLst>
      <p:ext uri="{BB962C8B-B14F-4D97-AF65-F5344CB8AC3E}">
        <p14:creationId xmlns:p14="http://schemas.microsoft.com/office/powerpoint/2010/main" val="20484870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9EDB77-2D81-9C4D-B340-AAD4D6C112E8}"/>
              </a:ext>
            </a:extLst>
          </p:cNvPr>
          <p:cNvSpPr>
            <a:spLocks noGrp="1"/>
          </p:cNvSpPr>
          <p:nvPr>
            <p:ph type="title"/>
          </p:nvPr>
        </p:nvSpPr>
        <p:spPr>
          <a:xfrm>
            <a:off x="457200" y="274638"/>
            <a:ext cx="8229600" cy="601662"/>
          </a:xfrm>
        </p:spPr>
        <p:txBody>
          <a:bodyPr/>
          <a:lstStyle/>
          <a:p>
            <a:r>
              <a:rPr lang="en-US" dirty="0"/>
              <a:t>Genesis 15:17</a:t>
            </a:r>
          </a:p>
        </p:txBody>
      </p:sp>
      <p:pic>
        <p:nvPicPr>
          <p:cNvPr id="5" name="Content Placeholder 4">
            <a:extLst>
              <a:ext uri="{FF2B5EF4-FFF2-40B4-BE49-F238E27FC236}">
                <a16:creationId xmlns:a16="http://schemas.microsoft.com/office/drawing/2014/main" id="{F9CF2023-6A48-0346-BC0C-BC179CBA412F}"/>
              </a:ext>
            </a:extLst>
          </p:cNvPr>
          <p:cNvPicPr>
            <a:picLocks noGrp="1" noChangeAspect="1"/>
          </p:cNvPicPr>
          <p:nvPr>
            <p:ph idx="1"/>
          </p:nvPr>
        </p:nvPicPr>
        <p:blipFill>
          <a:blip r:embed="rId2"/>
          <a:stretch>
            <a:fillRect/>
          </a:stretch>
        </p:blipFill>
        <p:spPr>
          <a:xfrm>
            <a:off x="2540000" y="1086468"/>
            <a:ext cx="4152900" cy="5674905"/>
          </a:xfrm>
          <a:prstGeom prst="rect">
            <a:avLst/>
          </a:prstGeom>
        </p:spPr>
      </p:pic>
    </p:spTree>
    <p:extLst>
      <p:ext uri="{BB962C8B-B14F-4D97-AF65-F5344CB8AC3E}">
        <p14:creationId xmlns:p14="http://schemas.microsoft.com/office/powerpoint/2010/main" val="32985473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CE291-8382-E343-8FFC-B876B9593986}"/>
              </a:ext>
            </a:extLst>
          </p:cNvPr>
          <p:cNvSpPr>
            <a:spLocks noGrp="1"/>
          </p:cNvSpPr>
          <p:nvPr>
            <p:ph type="title"/>
          </p:nvPr>
        </p:nvSpPr>
        <p:spPr>
          <a:xfrm>
            <a:off x="457200" y="274638"/>
            <a:ext cx="8229600" cy="106362"/>
          </a:xfrm>
        </p:spPr>
        <p:txBody>
          <a:bodyPr/>
          <a:lstStyle/>
          <a:p>
            <a:endParaRPr lang="en-US" dirty="0"/>
          </a:p>
        </p:txBody>
      </p:sp>
      <p:sp>
        <p:nvSpPr>
          <p:cNvPr id="3" name="Content Placeholder 2">
            <a:extLst>
              <a:ext uri="{FF2B5EF4-FFF2-40B4-BE49-F238E27FC236}">
                <a16:creationId xmlns:a16="http://schemas.microsoft.com/office/drawing/2014/main" id="{B1163ED9-9223-4544-B79A-1D55F6B6738C}"/>
              </a:ext>
            </a:extLst>
          </p:cNvPr>
          <p:cNvSpPr>
            <a:spLocks noGrp="1"/>
          </p:cNvSpPr>
          <p:nvPr>
            <p:ph idx="1"/>
          </p:nvPr>
        </p:nvSpPr>
        <p:spPr>
          <a:xfrm>
            <a:off x="127000" y="274638"/>
            <a:ext cx="8826500" cy="6456362"/>
          </a:xfrm>
        </p:spPr>
        <p:txBody>
          <a:bodyPr/>
          <a:lstStyle/>
          <a:p>
            <a:r>
              <a:rPr lang="en-US" dirty="0"/>
              <a:t>The word covenant is used nearly </a:t>
            </a:r>
            <a:r>
              <a:rPr lang="en-US" u="sng" dirty="0"/>
              <a:t>300</a:t>
            </a:r>
            <a:r>
              <a:rPr lang="en-US" dirty="0"/>
              <a:t> times in the OT</a:t>
            </a:r>
          </a:p>
          <a:p>
            <a:r>
              <a:rPr lang="en-US" dirty="0"/>
              <a:t>We can think of it as a </a:t>
            </a:r>
            <a:r>
              <a:rPr lang="en-US" u="sng" dirty="0"/>
              <a:t>promise</a:t>
            </a:r>
          </a:p>
          <a:p>
            <a:r>
              <a:rPr lang="en-US" dirty="0"/>
              <a:t>It can be used for two countries making a </a:t>
            </a:r>
            <a:r>
              <a:rPr lang="en-US" u="sng" dirty="0"/>
              <a:t>treaty</a:t>
            </a:r>
            <a:r>
              <a:rPr lang="en-US" dirty="0"/>
              <a:t> together to go to war against someone else</a:t>
            </a:r>
          </a:p>
          <a:p>
            <a:r>
              <a:rPr lang="en-US" dirty="0"/>
              <a:t>Or to make a treaty between themselves that they would not </a:t>
            </a:r>
            <a:r>
              <a:rPr lang="en-US" u="sng" dirty="0"/>
              <a:t>attack</a:t>
            </a:r>
            <a:r>
              <a:rPr lang="en-US" dirty="0"/>
              <a:t> each other</a:t>
            </a:r>
          </a:p>
          <a:p>
            <a:r>
              <a:rPr lang="en-US" dirty="0"/>
              <a:t>It is used for </a:t>
            </a:r>
            <a:r>
              <a:rPr lang="en-US" u="sng" dirty="0"/>
              <a:t>two people</a:t>
            </a:r>
            <a:r>
              <a:rPr lang="en-US" dirty="0"/>
              <a:t> making a promise together</a:t>
            </a:r>
          </a:p>
          <a:p>
            <a:r>
              <a:rPr lang="en-US" dirty="0"/>
              <a:t>Like in the </a:t>
            </a:r>
            <a:r>
              <a:rPr lang="en-US" u="sng" dirty="0"/>
              <a:t>marriage</a:t>
            </a:r>
            <a:r>
              <a:rPr lang="en-US" dirty="0"/>
              <a:t> covenant </a:t>
            </a:r>
          </a:p>
          <a:p>
            <a:r>
              <a:rPr lang="en-US" dirty="0"/>
              <a:t>But what is unique is that this promise comes with </a:t>
            </a:r>
            <a:r>
              <a:rPr lang="en-US" u="sng" dirty="0"/>
              <a:t>consequences</a:t>
            </a:r>
            <a:r>
              <a:rPr lang="en-US" dirty="0"/>
              <a:t> if </a:t>
            </a:r>
            <a:r>
              <a:rPr lang="en-US" u="sng" dirty="0"/>
              <a:t>broken </a:t>
            </a:r>
            <a:r>
              <a:rPr lang="en-US" dirty="0"/>
              <a:t> </a:t>
            </a:r>
          </a:p>
          <a:p>
            <a:endParaRPr lang="en-US" dirty="0"/>
          </a:p>
        </p:txBody>
      </p:sp>
    </p:spTree>
    <p:extLst>
      <p:ext uri="{BB962C8B-B14F-4D97-AF65-F5344CB8AC3E}">
        <p14:creationId xmlns:p14="http://schemas.microsoft.com/office/powerpoint/2010/main" val="28881619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36196-8C87-6840-9FE8-A77BE2BC0537}"/>
              </a:ext>
            </a:extLst>
          </p:cNvPr>
          <p:cNvSpPr>
            <a:spLocks noGrp="1"/>
          </p:cNvSpPr>
          <p:nvPr>
            <p:ph type="title"/>
          </p:nvPr>
        </p:nvSpPr>
        <p:spPr>
          <a:xfrm>
            <a:off x="457200" y="274638"/>
            <a:ext cx="8229600" cy="68262"/>
          </a:xfrm>
        </p:spPr>
        <p:txBody>
          <a:bodyPr/>
          <a:lstStyle/>
          <a:p>
            <a:endParaRPr lang="en-US" dirty="0"/>
          </a:p>
        </p:txBody>
      </p:sp>
      <p:sp>
        <p:nvSpPr>
          <p:cNvPr id="3" name="Content Placeholder 2">
            <a:extLst>
              <a:ext uri="{FF2B5EF4-FFF2-40B4-BE49-F238E27FC236}">
                <a16:creationId xmlns:a16="http://schemas.microsoft.com/office/drawing/2014/main" id="{67C8506A-5BB3-9340-8587-9CDF542C9F89}"/>
              </a:ext>
            </a:extLst>
          </p:cNvPr>
          <p:cNvSpPr>
            <a:spLocks noGrp="1"/>
          </p:cNvSpPr>
          <p:nvPr>
            <p:ph idx="1"/>
          </p:nvPr>
        </p:nvSpPr>
        <p:spPr>
          <a:xfrm>
            <a:off x="165100" y="0"/>
            <a:ext cx="8851900" cy="6769100"/>
          </a:xfrm>
        </p:spPr>
        <p:txBody>
          <a:bodyPr/>
          <a:lstStyle/>
          <a:p>
            <a:r>
              <a:rPr lang="en-US" dirty="0"/>
              <a:t>If one party broke the covenant, then they would face the </a:t>
            </a:r>
            <a:r>
              <a:rPr lang="en-US" u="sng" dirty="0"/>
              <a:t>penalty</a:t>
            </a:r>
            <a:r>
              <a:rPr lang="en-US" dirty="0"/>
              <a:t> of the broken promise</a:t>
            </a:r>
          </a:p>
          <a:p>
            <a:r>
              <a:rPr lang="en-US" dirty="0"/>
              <a:t>If the marriage covenant was broken before the wedding day, even during the time when we would consider them engaged, they would still have to give a </a:t>
            </a:r>
            <a:r>
              <a:rPr lang="en-US" u="sng" dirty="0"/>
              <a:t>certificate</a:t>
            </a:r>
            <a:r>
              <a:rPr lang="en-US" dirty="0"/>
              <a:t> of </a:t>
            </a:r>
            <a:r>
              <a:rPr lang="en-US" u="sng" dirty="0"/>
              <a:t>divorce</a:t>
            </a:r>
          </a:p>
          <a:p>
            <a:r>
              <a:rPr lang="en-US" dirty="0"/>
              <a:t>If one country made a covenant with another country and then broke that treaty, they would be attacked and depending on their strength, they could be completely </a:t>
            </a:r>
            <a:r>
              <a:rPr lang="en-US" u="sng" dirty="0"/>
              <a:t>destroyed</a:t>
            </a:r>
          </a:p>
          <a:p>
            <a:r>
              <a:rPr lang="en-US" dirty="0"/>
              <a:t>In the case of two people making a covenant, if they were to break that covenant, then the penalty was outlined in the </a:t>
            </a:r>
            <a:r>
              <a:rPr lang="en-US" u="sng" dirty="0"/>
              <a:t>contract </a:t>
            </a:r>
          </a:p>
          <a:p>
            <a:endParaRPr lang="en-US" dirty="0"/>
          </a:p>
        </p:txBody>
      </p:sp>
    </p:spTree>
    <p:extLst>
      <p:ext uri="{BB962C8B-B14F-4D97-AF65-F5344CB8AC3E}">
        <p14:creationId xmlns:p14="http://schemas.microsoft.com/office/powerpoint/2010/main" val="23758878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A3674-9F70-BF40-BF65-64A2979FBEA5}"/>
              </a:ext>
            </a:extLst>
          </p:cNvPr>
          <p:cNvSpPr>
            <a:spLocks noGrp="1"/>
          </p:cNvSpPr>
          <p:nvPr>
            <p:ph type="title"/>
          </p:nvPr>
        </p:nvSpPr>
        <p:spPr>
          <a:xfrm>
            <a:off x="457200" y="274638"/>
            <a:ext cx="8229600" cy="45719"/>
          </a:xfrm>
        </p:spPr>
        <p:txBody>
          <a:bodyPr/>
          <a:lstStyle/>
          <a:p>
            <a:endParaRPr lang="en-US" dirty="0"/>
          </a:p>
        </p:txBody>
      </p:sp>
      <p:sp>
        <p:nvSpPr>
          <p:cNvPr id="3" name="Content Placeholder 2">
            <a:extLst>
              <a:ext uri="{FF2B5EF4-FFF2-40B4-BE49-F238E27FC236}">
                <a16:creationId xmlns:a16="http://schemas.microsoft.com/office/drawing/2014/main" id="{885771D1-9D8F-6F4B-ACE1-679156AEAAA3}"/>
              </a:ext>
            </a:extLst>
          </p:cNvPr>
          <p:cNvSpPr>
            <a:spLocks noGrp="1"/>
          </p:cNvSpPr>
          <p:nvPr>
            <p:ph idx="1"/>
          </p:nvPr>
        </p:nvSpPr>
        <p:spPr>
          <a:xfrm>
            <a:off x="101600" y="673100"/>
            <a:ext cx="9042400" cy="6184900"/>
          </a:xfrm>
        </p:spPr>
        <p:txBody>
          <a:bodyPr/>
          <a:lstStyle/>
          <a:p>
            <a:r>
              <a:rPr lang="en-US" dirty="0"/>
              <a:t>When God made His covenants with people in the Bible, </a:t>
            </a:r>
            <a:r>
              <a:rPr lang="en-US" u="sng" dirty="0"/>
              <a:t>He</a:t>
            </a:r>
            <a:r>
              <a:rPr lang="en-US" dirty="0"/>
              <a:t> was the one who </a:t>
            </a:r>
            <a:r>
              <a:rPr lang="en-US" u="sng" dirty="0"/>
              <a:t>initiated</a:t>
            </a:r>
            <a:r>
              <a:rPr lang="en-US" dirty="0"/>
              <a:t> them </a:t>
            </a:r>
          </a:p>
          <a:p>
            <a:r>
              <a:rPr lang="en-US" dirty="0"/>
              <a:t>He was the one who declared, for the unconditional ones, that He alone was responsible for </a:t>
            </a:r>
            <a:r>
              <a:rPr lang="en-US" u="sng" dirty="0"/>
              <a:t>fulfilling</a:t>
            </a:r>
            <a:r>
              <a:rPr lang="en-US" dirty="0"/>
              <a:t> the </a:t>
            </a:r>
            <a:r>
              <a:rPr lang="en-US" u="sng" dirty="0"/>
              <a:t>requirements</a:t>
            </a:r>
          </a:p>
          <a:p>
            <a:r>
              <a:rPr lang="en-US" dirty="0"/>
              <a:t>God made Royal Grant (unconditional) Covenants with </a:t>
            </a:r>
            <a:r>
              <a:rPr lang="en-US" u="sng" dirty="0"/>
              <a:t>Abraham</a:t>
            </a:r>
            <a:r>
              <a:rPr lang="en-US" dirty="0"/>
              <a:t> and with </a:t>
            </a:r>
            <a:r>
              <a:rPr lang="en-US" u="sng" dirty="0"/>
              <a:t>David</a:t>
            </a:r>
            <a:r>
              <a:rPr lang="en-US" dirty="0"/>
              <a:t> and us</a:t>
            </a:r>
            <a:endParaRPr lang="en-US" u="sng" dirty="0"/>
          </a:p>
          <a:p>
            <a:r>
              <a:rPr lang="en-US" dirty="0"/>
              <a:t>These were covenants made by God to fulfill a </a:t>
            </a:r>
            <a:r>
              <a:rPr lang="en-US" u="sng" dirty="0"/>
              <a:t>specific promise</a:t>
            </a:r>
          </a:p>
          <a:p>
            <a:r>
              <a:rPr lang="en-US" dirty="0"/>
              <a:t>God also made Suzerain-vassal covenants with </a:t>
            </a:r>
            <a:r>
              <a:rPr lang="en-US" u="sng" dirty="0"/>
              <a:t>Moses</a:t>
            </a:r>
            <a:r>
              <a:rPr lang="en-US" dirty="0"/>
              <a:t> for the Children of Israel</a:t>
            </a:r>
          </a:p>
          <a:p>
            <a:endParaRPr lang="en-US" dirty="0"/>
          </a:p>
        </p:txBody>
      </p:sp>
    </p:spTree>
    <p:extLst>
      <p:ext uri="{BB962C8B-B14F-4D97-AF65-F5344CB8AC3E}">
        <p14:creationId xmlns:p14="http://schemas.microsoft.com/office/powerpoint/2010/main" val="27193478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A6229-5DC3-9244-8CA0-4709466C15FE}"/>
              </a:ext>
            </a:extLst>
          </p:cNvPr>
          <p:cNvSpPr>
            <a:spLocks noGrp="1"/>
          </p:cNvSpPr>
          <p:nvPr>
            <p:ph type="title"/>
          </p:nvPr>
        </p:nvSpPr>
        <p:spPr>
          <a:xfrm flipV="1">
            <a:off x="457200" y="228919"/>
            <a:ext cx="8229600" cy="45719"/>
          </a:xfrm>
        </p:spPr>
        <p:txBody>
          <a:bodyPr/>
          <a:lstStyle/>
          <a:p>
            <a:endParaRPr lang="en-US" dirty="0"/>
          </a:p>
        </p:txBody>
      </p:sp>
      <p:sp>
        <p:nvSpPr>
          <p:cNvPr id="3" name="Content Placeholder 2">
            <a:extLst>
              <a:ext uri="{FF2B5EF4-FFF2-40B4-BE49-F238E27FC236}">
                <a16:creationId xmlns:a16="http://schemas.microsoft.com/office/drawing/2014/main" id="{D381E1A7-B60B-9C46-AE8C-B3FE4BEF748E}"/>
              </a:ext>
            </a:extLst>
          </p:cNvPr>
          <p:cNvSpPr>
            <a:spLocks noGrp="1"/>
          </p:cNvSpPr>
          <p:nvPr>
            <p:ph idx="1"/>
          </p:nvPr>
        </p:nvSpPr>
        <p:spPr>
          <a:xfrm>
            <a:off x="88900" y="1155700"/>
            <a:ext cx="8940800" cy="5613400"/>
          </a:xfrm>
        </p:spPr>
        <p:txBody>
          <a:bodyPr/>
          <a:lstStyle/>
          <a:p>
            <a:r>
              <a:rPr lang="en-US" dirty="0"/>
              <a:t>The Bible speaks of </a:t>
            </a:r>
            <a:r>
              <a:rPr lang="en-US" u="sng" dirty="0"/>
              <a:t>seven</a:t>
            </a:r>
            <a:r>
              <a:rPr lang="en-US" dirty="0"/>
              <a:t> different distinct covenants made by God to people</a:t>
            </a:r>
          </a:p>
          <a:p>
            <a:pPr lvl="1"/>
            <a:r>
              <a:rPr lang="en-US" dirty="0"/>
              <a:t>Some argue 5 and others say 8</a:t>
            </a:r>
          </a:p>
          <a:p>
            <a:r>
              <a:rPr lang="en-US" dirty="0"/>
              <a:t>Four of which (Abrahamic, Land, Mosaic, Davidic) God made with the nation of </a:t>
            </a:r>
            <a:r>
              <a:rPr lang="en-US" u="sng" dirty="0"/>
              <a:t>Israel</a:t>
            </a:r>
          </a:p>
          <a:p>
            <a:r>
              <a:rPr lang="en-US" dirty="0"/>
              <a:t>Of those four, three are unconditional in nature; that is, regardless of Israel’s </a:t>
            </a:r>
            <a:r>
              <a:rPr lang="en-US" u="sng" dirty="0"/>
              <a:t>obedience</a:t>
            </a:r>
            <a:r>
              <a:rPr lang="en-US" dirty="0"/>
              <a:t> or </a:t>
            </a:r>
            <a:r>
              <a:rPr lang="en-US" u="sng" dirty="0"/>
              <a:t>disobedience</a:t>
            </a:r>
            <a:r>
              <a:rPr lang="en-US" dirty="0"/>
              <a:t>, God will still fulfill these covenants with Israel</a:t>
            </a:r>
          </a:p>
          <a:p>
            <a:endParaRPr lang="en-US" dirty="0"/>
          </a:p>
        </p:txBody>
      </p:sp>
    </p:spTree>
    <p:extLst>
      <p:ext uri="{BB962C8B-B14F-4D97-AF65-F5344CB8AC3E}">
        <p14:creationId xmlns:p14="http://schemas.microsoft.com/office/powerpoint/2010/main" val="41683300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53062-9215-A642-83F6-89BDD37F591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59066DD-C86D-8945-AA7D-6D28684847DD}"/>
              </a:ext>
            </a:extLst>
          </p:cNvPr>
          <p:cNvSpPr>
            <a:spLocks noGrp="1"/>
          </p:cNvSpPr>
          <p:nvPr>
            <p:ph idx="1"/>
          </p:nvPr>
        </p:nvSpPr>
        <p:spPr/>
        <p:txBody>
          <a:bodyPr/>
          <a:lstStyle/>
          <a:p>
            <a:r>
              <a:rPr lang="en-US" dirty="0"/>
              <a:t>One of the covenants, the Mosaic Covenant, is </a:t>
            </a:r>
            <a:r>
              <a:rPr lang="en-US" u="sng" dirty="0"/>
              <a:t>conditional</a:t>
            </a:r>
            <a:r>
              <a:rPr lang="en-US" dirty="0"/>
              <a:t> in nature</a:t>
            </a:r>
          </a:p>
          <a:p>
            <a:r>
              <a:rPr lang="en-US" dirty="0"/>
              <a:t>This covenant will bring either </a:t>
            </a:r>
            <a:r>
              <a:rPr lang="en-US" u="sng" dirty="0"/>
              <a:t>blessing</a:t>
            </a:r>
            <a:r>
              <a:rPr lang="en-US" dirty="0"/>
              <a:t> or </a:t>
            </a:r>
            <a:r>
              <a:rPr lang="en-US" u="sng" dirty="0"/>
              <a:t>cursing</a:t>
            </a:r>
            <a:r>
              <a:rPr lang="en-US" dirty="0"/>
              <a:t> depending on Israel’s obedience or disobedience</a:t>
            </a:r>
          </a:p>
          <a:p>
            <a:r>
              <a:rPr lang="en-US" dirty="0"/>
              <a:t>Three of the covenants (Adamic, Noahic and The New Covenant) are made between God and </a:t>
            </a:r>
            <a:r>
              <a:rPr lang="en-US" u="sng" dirty="0"/>
              <a:t>mankind</a:t>
            </a:r>
            <a:r>
              <a:rPr lang="en-US" dirty="0"/>
              <a:t> in general, and are not limited to the nation of Israel</a:t>
            </a:r>
          </a:p>
          <a:p>
            <a:endParaRPr lang="en-US" dirty="0"/>
          </a:p>
        </p:txBody>
      </p:sp>
    </p:spTree>
    <p:extLst>
      <p:ext uri="{BB962C8B-B14F-4D97-AF65-F5344CB8AC3E}">
        <p14:creationId xmlns:p14="http://schemas.microsoft.com/office/powerpoint/2010/main" val="5265941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9BAE2-5791-B349-8DE1-E5885E74A2F4}"/>
              </a:ext>
            </a:extLst>
          </p:cNvPr>
          <p:cNvSpPr>
            <a:spLocks noGrp="1"/>
          </p:cNvSpPr>
          <p:nvPr>
            <p:ph type="title"/>
          </p:nvPr>
        </p:nvSpPr>
        <p:spPr>
          <a:xfrm>
            <a:off x="457200" y="274638"/>
            <a:ext cx="8229600" cy="45719"/>
          </a:xfrm>
        </p:spPr>
        <p:txBody>
          <a:bodyPr/>
          <a:lstStyle/>
          <a:p>
            <a:endParaRPr lang="en-US" dirty="0"/>
          </a:p>
        </p:txBody>
      </p:sp>
      <p:sp>
        <p:nvSpPr>
          <p:cNvPr id="3" name="Content Placeholder 2">
            <a:extLst>
              <a:ext uri="{FF2B5EF4-FFF2-40B4-BE49-F238E27FC236}">
                <a16:creationId xmlns:a16="http://schemas.microsoft.com/office/drawing/2014/main" id="{7129097B-D381-9F46-9415-4A81D17ADADF}"/>
              </a:ext>
            </a:extLst>
          </p:cNvPr>
          <p:cNvSpPr>
            <a:spLocks noGrp="1"/>
          </p:cNvSpPr>
          <p:nvPr>
            <p:ph idx="1"/>
          </p:nvPr>
        </p:nvSpPr>
        <p:spPr>
          <a:xfrm>
            <a:off x="0" y="508000"/>
            <a:ext cx="9029700" cy="6248400"/>
          </a:xfrm>
        </p:spPr>
        <p:txBody>
          <a:bodyPr/>
          <a:lstStyle/>
          <a:p>
            <a:r>
              <a:rPr lang="en-US" dirty="0"/>
              <a:t>Within the discussion of the biblical covenants, there are a few issues that Christians are not agreed upon</a:t>
            </a:r>
          </a:p>
          <a:p>
            <a:r>
              <a:rPr lang="en-US" dirty="0"/>
              <a:t>Some Christians think that all of the covenants are </a:t>
            </a:r>
            <a:r>
              <a:rPr lang="en-US" u="sng" dirty="0"/>
              <a:t>conditional</a:t>
            </a:r>
            <a:r>
              <a:rPr lang="en-US" dirty="0"/>
              <a:t> in nature</a:t>
            </a:r>
          </a:p>
          <a:p>
            <a:r>
              <a:rPr lang="en-US" dirty="0"/>
              <a:t>If the covenants are conditional, then Israel </a:t>
            </a:r>
            <a:r>
              <a:rPr lang="en-US" u="sng" dirty="0"/>
              <a:t>failed</a:t>
            </a:r>
            <a:r>
              <a:rPr lang="en-US" dirty="0"/>
              <a:t> miserably at fulfilling them</a:t>
            </a:r>
          </a:p>
          <a:p>
            <a:r>
              <a:rPr lang="en-US" dirty="0"/>
              <a:t>Others believe that the unconditional covenants have yet to be totally fulfilled and, regardless of Israel’s disobedience, will come to fruition sometime in the </a:t>
            </a:r>
            <a:r>
              <a:rPr lang="en-US" u="sng" dirty="0"/>
              <a:t>future</a:t>
            </a:r>
          </a:p>
        </p:txBody>
      </p:sp>
    </p:spTree>
    <p:extLst>
      <p:ext uri="{BB962C8B-B14F-4D97-AF65-F5344CB8AC3E}">
        <p14:creationId xmlns:p14="http://schemas.microsoft.com/office/powerpoint/2010/main" val="16087859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8BDF4-FBEA-9A4B-9BFF-0283CFB52781}"/>
              </a:ext>
            </a:extLst>
          </p:cNvPr>
          <p:cNvSpPr>
            <a:spLocks noGrp="1"/>
          </p:cNvSpPr>
          <p:nvPr>
            <p:ph type="title"/>
          </p:nvPr>
        </p:nvSpPr>
        <p:spPr>
          <a:xfrm>
            <a:off x="457200" y="274638"/>
            <a:ext cx="8229600" cy="93662"/>
          </a:xfrm>
        </p:spPr>
        <p:txBody>
          <a:bodyPr/>
          <a:lstStyle/>
          <a:p>
            <a:endParaRPr lang="en-US" dirty="0"/>
          </a:p>
        </p:txBody>
      </p:sp>
      <p:sp>
        <p:nvSpPr>
          <p:cNvPr id="3" name="Content Placeholder 2">
            <a:extLst>
              <a:ext uri="{FF2B5EF4-FFF2-40B4-BE49-F238E27FC236}">
                <a16:creationId xmlns:a16="http://schemas.microsoft.com/office/drawing/2014/main" id="{1883E8EC-A9AD-EA4C-8B27-28F677C2E072}"/>
              </a:ext>
            </a:extLst>
          </p:cNvPr>
          <p:cNvSpPr>
            <a:spLocks noGrp="1"/>
          </p:cNvSpPr>
          <p:nvPr>
            <p:ph idx="1"/>
          </p:nvPr>
        </p:nvSpPr>
        <p:spPr>
          <a:xfrm>
            <a:off x="0" y="1066800"/>
            <a:ext cx="9017000" cy="5689600"/>
          </a:xfrm>
        </p:spPr>
        <p:txBody>
          <a:bodyPr/>
          <a:lstStyle/>
          <a:p>
            <a:pPr marL="0" indent="0">
              <a:buNone/>
            </a:pPr>
            <a:r>
              <a:rPr lang="en-US" dirty="0"/>
              <a:t>How does the church of Jesus Christ relate to the covenants? </a:t>
            </a:r>
          </a:p>
          <a:p>
            <a:endParaRPr lang="en-US" dirty="0"/>
          </a:p>
          <a:p>
            <a:r>
              <a:rPr lang="en-US" dirty="0"/>
              <a:t>Some believe that the church fulfills the covenants and God will never deal with </a:t>
            </a:r>
            <a:r>
              <a:rPr lang="en-US" u="sng" dirty="0"/>
              <a:t>Israel</a:t>
            </a:r>
            <a:r>
              <a:rPr lang="en-US" dirty="0"/>
              <a:t> again</a:t>
            </a:r>
          </a:p>
          <a:p>
            <a:r>
              <a:rPr lang="en-US" dirty="0"/>
              <a:t>This is called </a:t>
            </a:r>
            <a:r>
              <a:rPr lang="en-US" u="sng" dirty="0"/>
              <a:t>replacement</a:t>
            </a:r>
            <a:r>
              <a:rPr lang="en-US" dirty="0"/>
              <a:t> theology and has little scriptural evidence, and I would even consider it heresy</a:t>
            </a:r>
          </a:p>
          <a:p>
            <a:endParaRPr lang="en-US" dirty="0"/>
          </a:p>
        </p:txBody>
      </p:sp>
    </p:spTree>
    <p:extLst>
      <p:ext uri="{BB962C8B-B14F-4D97-AF65-F5344CB8AC3E}">
        <p14:creationId xmlns:p14="http://schemas.microsoft.com/office/powerpoint/2010/main" val="33841368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CA917-C263-8547-8391-52A3595F63A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63E3607-504D-C940-8826-5394A13DA0EA}"/>
              </a:ext>
            </a:extLst>
          </p:cNvPr>
          <p:cNvSpPr>
            <a:spLocks noGrp="1"/>
          </p:cNvSpPr>
          <p:nvPr>
            <p:ph idx="1"/>
          </p:nvPr>
        </p:nvSpPr>
        <p:spPr>
          <a:xfrm>
            <a:off x="457200" y="1041400"/>
            <a:ext cx="8229600" cy="5084763"/>
          </a:xfrm>
        </p:spPr>
        <p:txBody>
          <a:bodyPr/>
          <a:lstStyle/>
          <a:p>
            <a:r>
              <a:rPr lang="en-US" dirty="0"/>
              <a:t>Others believe that the </a:t>
            </a:r>
            <a:r>
              <a:rPr lang="en-US" u="sng" dirty="0"/>
              <a:t>church</a:t>
            </a:r>
            <a:r>
              <a:rPr lang="en-US" dirty="0"/>
              <a:t> initially or partially will fulfill these covenants</a:t>
            </a:r>
          </a:p>
          <a:p>
            <a:r>
              <a:rPr lang="en-US" dirty="0"/>
              <a:t>While many of the promises towards Israel are still in the future, many believe that the church </a:t>
            </a:r>
            <a:r>
              <a:rPr lang="en-US" u="sng" dirty="0"/>
              <a:t>shares</a:t>
            </a:r>
            <a:r>
              <a:rPr lang="en-US" dirty="0"/>
              <a:t> in the </a:t>
            </a:r>
            <a:r>
              <a:rPr lang="en-US" u="sng" dirty="0"/>
              <a:t>covenants</a:t>
            </a:r>
            <a:r>
              <a:rPr lang="en-US" dirty="0"/>
              <a:t> in some way </a:t>
            </a:r>
          </a:p>
          <a:p>
            <a:r>
              <a:rPr lang="en-US" dirty="0"/>
              <a:t>Others believe that the covenants are for </a:t>
            </a:r>
            <a:r>
              <a:rPr lang="en-US" u="sng" dirty="0"/>
              <a:t>Israel alone</a:t>
            </a:r>
            <a:r>
              <a:rPr lang="en-US" dirty="0"/>
              <a:t>, and that the church has no part in these covenants</a:t>
            </a:r>
          </a:p>
          <a:p>
            <a:r>
              <a:rPr lang="en-US" dirty="0"/>
              <a:t>We will discuss these ideas as we move through our study</a:t>
            </a:r>
          </a:p>
          <a:p>
            <a:endParaRPr lang="en-US" dirty="0"/>
          </a:p>
        </p:txBody>
      </p:sp>
    </p:spTree>
    <p:extLst>
      <p:ext uri="{BB962C8B-B14F-4D97-AF65-F5344CB8AC3E}">
        <p14:creationId xmlns:p14="http://schemas.microsoft.com/office/powerpoint/2010/main" val="40390917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14120-1CA7-884C-9D84-5335CDD69C42}"/>
              </a:ext>
            </a:extLst>
          </p:cNvPr>
          <p:cNvSpPr>
            <a:spLocks noGrp="1"/>
          </p:cNvSpPr>
          <p:nvPr>
            <p:ph type="title"/>
          </p:nvPr>
        </p:nvSpPr>
        <p:spPr/>
        <p:txBody>
          <a:bodyPr/>
          <a:lstStyle/>
          <a:p>
            <a:r>
              <a:rPr lang="en-US" dirty="0"/>
              <a:t>Questions</a:t>
            </a:r>
          </a:p>
        </p:txBody>
      </p:sp>
      <p:sp>
        <p:nvSpPr>
          <p:cNvPr id="3" name="Content Placeholder 2">
            <a:extLst>
              <a:ext uri="{FF2B5EF4-FFF2-40B4-BE49-F238E27FC236}">
                <a16:creationId xmlns:a16="http://schemas.microsoft.com/office/drawing/2014/main" id="{2D2BE97C-F45D-BC48-B2D1-6C4072314D73}"/>
              </a:ext>
            </a:extLst>
          </p:cNvPr>
          <p:cNvSpPr>
            <a:spLocks noGrp="1"/>
          </p:cNvSpPr>
          <p:nvPr>
            <p:ph idx="1"/>
          </p:nvPr>
        </p:nvSpPr>
        <p:spPr/>
        <p:txBody>
          <a:bodyPr/>
          <a:lstStyle/>
          <a:p>
            <a:pPr marL="514350" lvl="0" indent="-514350">
              <a:buFont typeface="+mj-lt"/>
              <a:buAutoNum type="arabicPeriod"/>
            </a:pPr>
            <a:r>
              <a:rPr lang="en-US" dirty="0"/>
              <a:t>Why is it important to understand God’s great love when discussing His covenants?</a:t>
            </a:r>
          </a:p>
          <a:p>
            <a:pPr marL="514350" lvl="0" indent="-514350">
              <a:buFont typeface="+mj-lt"/>
              <a:buAutoNum type="arabicPeriod"/>
            </a:pPr>
            <a:r>
              <a:rPr lang="en-US" dirty="0"/>
              <a:t>How does God being a “Covenant Keeping God” relate to us in the church? </a:t>
            </a:r>
          </a:p>
          <a:p>
            <a:pPr marL="514350" lvl="0" indent="-514350">
              <a:buFont typeface="+mj-lt"/>
              <a:buAutoNum type="arabicPeriod"/>
            </a:pPr>
            <a:r>
              <a:rPr lang="en-US" dirty="0"/>
              <a:t>What does the message of “God keeping His promises” mean to you individually?</a:t>
            </a:r>
          </a:p>
          <a:p>
            <a:r>
              <a:rPr lang="en-US" dirty="0"/>
              <a:t>What scripture would you use to back up </a:t>
            </a:r>
            <a:r>
              <a:rPr lang="en-US"/>
              <a:t>your answers?</a:t>
            </a:r>
            <a:endParaRPr lang="en-US" dirty="0"/>
          </a:p>
        </p:txBody>
      </p:sp>
    </p:spTree>
    <p:extLst>
      <p:ext uri="{BB962C8B-B14F-4D97-AF65-F5344CB8AC3E}">
        <p14:creationId xmlns:p14="http://schemas.microsoft.com/office/powerpoint/2010/main" val="2640411331"/>
      </p:ext>
    </p:extLst>
  </p:cSld>
  <p:clrMapOvr>
    <a:masterClrMapping/>
  </p:clrMapOvr>
</p:sld>
</file>

<file path=ppt/theme/theme1.xml><?xml version="1.0" encoding="utf-8"?>
<a:theme xmlns:a="http://schemas.openxmlformats.org/drawingml/2006/main" name="Blac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5001</TotalTime>
  <Words>1132</Words>
  <Application>Microsoft Macintosh PowerPoint</Application>
  <PresentationFormat>On-screen Show (4:3)</PresentationFormat>
  <Paragraphs>85</Paragraphs>
  <Slides>23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ＭＳ Ｐゴシック</vt:lpstr>
      <vt:lpstr>Arial</vt:lpstr>
      <vt:lpstr>Calibri</vt:lpstr>
      <vt:lpstr>Black</vt:lpstr>
      <vt:lpstr>   GRACE BIBLE CHURCH Women’s Bible Study August 25, 2026 </vt:lpstr>
      <vt:lpstr>Course Overview</vt:lpstr>
      <vt:lpstr>PowerPoint Presentation</vt:lpstr>
      <vt:lpstr>Exodus 34:6</vt:lpstr>
      <vt:lpstr>Psalm 103:8</vt:lpstr>
      <vt:lpstr>Ephesians 2:4-5</vt:lpstr>
      <vt:lpstr>PowerPoint Presentation</vt:lpstr>
      <vt:lpstr>What is a covenant?</vt:lpstr>
      <vt:lpstr>PowerPoint Presentation</vt:lpstr>
      <vt:lpstr>Bilateral or Conditional Covenant </vt:lpstr>
      <vt:lpstr>Unilateral or Unconditional Covenant </vt:lpstr>
      <vt:lpstr>Dr. Wayne Grudem</vt:lpstr>
      <vt:lpstr>How was a covenant made? </vt:lpstr>
      <vt:lpstr>Genesis 15:17</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vt:lpstr>
    </vt:vector>
  </TitlesOfParts>
  <Company>Common Ground Ministries</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jon McNeel</dc:creator>
  <cp:lastModifiedBy>Jon McNeel</cp:lastModifiedBy>
  <cp:revision>164</cp:revision>
  <dcterms:created xsi:type="dcterms:W3CDTF">2016-04-01T23:19:38Z</dcterms:created>
  <dcterms:modified xsi:type="dcterms:W3CDTF">2026-08-25T02:10:11Z</dcterms:modified>
</cp:coreProperties>
</file>