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535" r:id="rId3"/>
    <p:sldId id="554" r:id="rId4"/>
    <p:sldId id="555" r:id="rId5"/>
    <p:sldId id="556" r:id="rId6"/>
    <p:sldId id="557" r:id="rId7"/>
    <p:sldId id="558" r:id="rId8"/>
    <p:sldId id="559" r:id="rId9"/>
    <p:sldId id="560" r:id="rId10"/>
    <p:sldId id="561" r:id="rId11"/>
    <p:sldId id="562" r:id="rId12"/>
    <p:sldId id="563" r:id="rId13"/>
    <p:sldId id="564" r:id="rId14"/>
    <p:sldId id="565" r:id="rId15"/>
    <p:sldId id="566" r:id="rId16"/>
    <p:sldId id="567" r:id="rId17"/>
    <p:sldId id="568" r:id="rId18"/>
    <p:sldId id="569" r:id="rId19"/>
    <p:sldId id="570" r:id="rId20"/>
    <p:sldId id="571" r:id="rId21"/>
    <p:sldId id="572" r:id="rId22"/>
    <p:sldId id="573" r:id="rId23"/>
    <p:sldId id="574" r:id="rId24"/>
    <p:sldId id="575" r:id="rId2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3"/>
    <p:restoredTop sz="94669"/>
  </p:normalViewPr>
  <p:slideViewPr>
    <p:cSldViewPr snapToGrid="0" snapToObjects="1">
      <p:cViewPr varScale="1">
        <p:scale>
          <a:sx n="101" d="100"/>
          <a:sy n="101" d="100"/>
        </p:scale>
        <p:origin x="1392"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129A985-5373-D581-C4B6-FC719A32BDC6}"/>
              </a:ext>
            </a:extLst>
          </p:cNvPr>
          <p:cNvSpPr>
            <a:spLocks noGrp="1"/>
          </p:cNvSpPr>
          <p:nvPr>
            <p:ph type="dt" sz="half" idx="10"/>
          </p:nvPr>
        </p:nvSpPr>
        <p:spPr/>
        <p:txBody>
          <a:bodyPr/>
          <a:lstStyle>
            <a:lvl1pPr>
              <a:defRPr/>
            </a:lvl1pPr>
          </a:lstStyle>
          <a:p>
            <a:pPr>
              <a:defRPr/>
            </a:pPr>
            <a:fld id="{E6CEEADA-90DF-F440-881E-E1892135A37E}"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10F135C1-9444-5746-837C-BFE6CBD5EF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A10C213-F5F3-6471-8E0A-EBFC22412ED3}"/>
              </a:ext>
            </a:extLst>
          </p:cNvPr>
          <p:cNvSpPr>
            <a:spLocks noGrp="1"/>
          </p:cNvSpPr>
          <p:nvPr>
            <p:ph type="sldNum" sz="quarter" idx="12"/>
          </p:nvPr>
        </p:nvSpPr>
        <p:spPr/>
        <p:txBody>
          <a:bodyPr/>
          <a:lstStyle>
            <a:lvl1pPr>
              <a:defRPr/>
            </a:lvl1pPr>
          </a:lstStyle>
          <a:p>
            <a:fld id="{A9355DF0-4395-374F-A021-968AE8FFB3E3}" type="slidenum">
              <a:rPr lang="en-US" altLang="en-US"/>
              <a:pPr/>
              <a:t>‹#›</a:t>
            </a:fld>
            <a:endParaRPr lang="en-US" altLang="en-US"/>
          </a:p>
        </p:txBody>
      </p:sp>
    </p:spTree>
    <p:extLst>
      <p:ext uri="{BB962C8B-B14F-4D97-AF65-F5344CB8AC3E}">
        <p14:creationId xmlns:p14="http://schemas.microsoft.com/office/powerpoint/2010/main" val="406861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80AC2-5039-E356-75E5-ADE5821ABED6}"/>
              </a:ext>
            </a:extLst>
          </p:cNvPr>
          <p:cNvSpPr>
            <a:spLocks noGrp="1"/>
          </p:cNvSpPr>
          <p:nvPr>
            <p:ph type="dt" sz="half" idx="10"/>
          </p:nvPr>
        </p:nvSpPr>
        <p:spPr/>
        <p:txBody>
          <a:bodyPr/>
          <a:lstStyle>
            <a:lvl1pPr>
              <a:defRPr/>
            </a:lvl1pPr>
          </a:lstStyle>
          <a:p>
            <a:pPr>
              <a:defRPr/>
            </a:pPr>
            <a:fld id="{1B72DB11-FC15-5D4D-A0F2-3EA443DE46CC}"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D758161C-D785-E13C-3676-53CC599617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5380B6F-C3D1-773F-C755-D4BEAFAFFA2C}"/>
              </a:ext>
            </a:extLst>
          </p:cNvPr>
          <p:cNvSpPr>
            <a:spLocks noGrp="1"/>
          </p:cNvSpPr>
          <p:nvPr>
            <p:ph type="sldNum" sz="quarter" idx="12"/>
          </p:nvPr>
        </p:nvSpPr>
        <p:spPr/>
        <p:txBody>
          <a:bodyPr/>
          <a:lstStyle>
            <a:lvl1pPr>
              <a:defRPr/>
            </a:lvl1pPr>
          </a:lstStyle>
          <a:p>
            <a:fld id="{1AD25183-9B63-C34F-9026-2A9983C891FA}" type="slidenum">
              <a:rPr lang="en-US" altLang="en-US"/>
              <a:pPr/>
              <a:t>‹#›</a:t>
            </a:fld>
            <a:endParaRPr lang="en-US" altLang="en-US"/>
          </a:p>
        </p:txBody>
      </p:sp>
    </p:spTree>
    <p:extLst>
      <p:ext uri="{BB962C8B-B14F-4D97-AF65-F5344CB8AC3E}">
        <p14:creationId xmlns:p14="http://schemas.microsoft.com/office/powerpoint/2010/main" val="144108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614187-0028-21AF-F7DA-93D663D38597}"/>
              </a:ext>
            </a:extLst>
          </p:cNvPr>
          <p:cNvSpPr>
            <a:spLocks noGrp="1"/>
          </p:cNvSpPr>
          <p:nvPr>
            <p:ph type="dt" sz="half" idx="10"/>
          </p:nvPr>
        </p:nvSpPr>
        <p:spPr/>
        <p:txBody>
          <a:bodyPr/>
          <a:lstStyle>
            <a:lvl1pPr>
              <a:defRPr/>
            </a:lvl1pPr>
          </a:lstStyle>
          <a:p>
            <a:pPr>
              <a:defRPr/>
            </a:pPr>
            <a:fld id="{4BC6502D-7E3B-704E-B1D2-DE0CE0184D3F}"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E2735800-94B5-5286-8F1C-961C81F322E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763912-AC4C-5918-73DA-1F7B4C829D01}"/>
              </a:ext>
            </a:extLst>
          </p:cNvPr>
          <p:cNvSpPr>
            <a:spLocks noGrp="1"/>
          </p:cNvSpPr>
          <p:nvPr>
            <p:ph type="sldNum" sz="quarter" idx="12"/>
          </p:nvPr>
        </p:nvSpPr>
        <p:spPr/>
        <p:txBody>
          <a:bodyPr/>
          <a:lstStyle>
            <a:lvl1pPr>
              <a:defRPr/>
            </a:lvl1pPr>
          </a:lstStyle>
          <a:p>
            <a:fld id="{F4D6EB01-F896-8045-A676-9046AAEBD72A}" type="slidenum">
              <a:rPr lang="en-US" altLang="en-US"/>
              <a:pPr/>
              <a:t>‹#›</a:t>
            </a:fld>
            <a:endParaRPr lang="en-US" altLang="en-US"/>
          </a:p>
        </p:txBody>
      </p:sp>
    </p:spTree>
    <p:extLst>
      <p:ext uri="{BB962C8B-B14F-4D97-AF65-F5344CB8AC3E}">
        <p14:creationId xmlns:p14="http://schemas.microsoft.com/office/powerpoint/2010/main" val="2420857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24822A45-79D3-4136-240A-ED41EEF0CB3B}"/>
              </a:ext>
            </a:extLst>
          </p:cNvPr>
          <p:cNvSpPr>
            <a:spLocks noGrp="1"/>
          </p:cNvSpPr>
          <p:nvPr>
            <p:ph type="dt" sz="half" idx="10"/>
          </p:nvPr>
        </p:nvSpPr>
        <p:spPr/>
        <p:txBody>
          <a:bodyPr/>
          <a:lstStyle>
            <a:lvl1pPr>
              <a:defRPr/>
            </a:lvl1pPr>
          </a:lstStyle>
          <a:p>
            <a:pPr>
              <a:defRPr/>
            </a:pPr>
            <a:fld id="{E45F8DA3-12A2-1841-B719-7BCA4EDA94A2}" type="datetimeFigureOut">
              <a:rPr lang="en-US" altLang="en-US"/>
              <a:pPr>
                <a:defRPr/>
              </a:pPr>
              <a:t>9/7/26</a:t>
            </a:fld>
            <a:endParaRPr lang="en-US" altLang="en-US"/>
          </a:p>
        </p:txBody>
      </p:sp>
      <p:sp>
        <p:nvSpPr>
          <p:cNvPr id="6" name="Footer Placeholder 4">
            <a:extLst>
              <a:ext uri="{FF2B5EF4-FFF2-40B4-BE49-F238E27FC236}">
                <a16:creationId xmlns:a16="http://schemas.microsoft.com/office/drawing/2014/main" id="{D0FBE969-B8B8-05FD-1B6A-FF9ADE8E352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20A05D-08C4-6BD5-9558-DADB53D266A0}"/>
              </a:ext>
            </a:extLst>
          </p:cNvPr>
          <p:cNvSpPr>
            <a:spLocks noGrp="1"/>
          </p:cNvSpPr>
          <p:nvPr>
            <p:ph type="sldNum" sz="quarter" idx="12"/>
          </p:nvPr>
        </p:nvSpPr>
        <p:spPr/>
        <p:txBody>
          <a:bodyPr/>
          <a:lstStyle>
            <a:lvl1pPr>
              <a:defRPr/>
            </a:lvl1pPr>
          </a:lstStyle>
          <a:p>
            <a:fld id="{1FA5BCD5-4261-5146-A8D1-4831A71B2549}" type="slidenum">
              <a:rPr lang="en-US" altLang="en-US"/>
              <a:pPr/>
              <a:t>‹#›</a:t>
            </a:fld>
            <a:endParaRPr lang="en-US" altLang="en-US"/>
          </a:p>
        </p:txBody>
      </p:sp>
    </p:spTree>
    <p:extLst>
      <p:ext uri="{BB962C8B-B14F-4D97-AF65-F5344CB8AC3E}">
        <p14:creationId xmlns:p14="http://schemas.microsoft.com/office/powerpoint/2010/main" val="1927522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38907B-3695-5DB4-249B-0EDC5764C928}"/>
              </a:ext>
            </a:extLst>
          </p:cNvPr>
          <p:cNvSpPr>
            <a:spLocks noGrp="1"/>
          </p:cNvSpPr>
          <p:nvPr>
            <p:ph type="dt" sz="half" idx="10"/>
          </p:nvPr>
        </p:nvSpPr>
        <p:spPr/>
        <p:txBody>
          <a:bodyPr/>
          <a:lstStyle>
            <a:lvl1pPr>
              <a:defRPr/>
            </a:lvl1pPr>
          </a:lstStyle>
          <a:p>
            <a:pPr>
              <a:defRPr/>
            </a:pPr>
            <a:fld id="{FCBD8801-2BF9-144A-9166-666A779F769A}" type="datetimeFigureOut">
              <a:rPr lang="en-US" altLang="en-US"/>
              <a:pPr>
                <a:defRPr/>
              </a:pPr>
              <a:t>9/7/26</a:t>
            </a:fld>
            <a:endParaRPr lang="en-US" altLang="en-US"/>
          </a:p>
        </p:txBody>
      </p:sp>
      <p:sp>
        <p:nvSpPr>
          <p:cNvPr id="8" name="Footer Placeholder 4">
            <a:extLst>
              <a:ext uri="{FF2B5EF4-FFF2-40B4-BE49-F238E27FC236}">
                <a16:creationId xmlns:a16="http://schemas.microsoft.com/office/drawing/2014/main" id="{96FB086D-275E-A0F9-0577-6DF42881C57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DA33E73-A012-BA83-4FB8-ED1E64FE36D1}"/>
              </a:ext>
            </a:extLst>
          </p:cNvPr>
          <p:cNvSpPr>
            <a:spLocks noGrp="1"/>
          </p:cNvSpPr>
          <p:nvPr>
            <p:ph type="sldNum" sz="quarter" idx="12"/>
          </p:nvPr>
        </p:nvSpPr>
        <p:spPr/>
        <p:txBody>
          <a:bodyPr/>
          <a:lstStyle>
            <a:lvl1pPr>
              <a:defRPr/>
            </a:lvl1pPr>
          </a:lstStyle>
          <a:p>
            <a:fld id="{B8EDE456-7D6B-654C-A720-1458FBB943DD}" type="slidenum">
              <a:rPr lang="en-US" altLang="en-US"/>
              <a:pPr/>
              <a:t>‹#›</a:t>
            </a:fld>
            <a:endParaRPr lang="en-US" altLang="en-US"/>
          </a:p>
        </p:txBody>
      </p:sp>
    </p:spTree>
    <p:extLst>
      <p:ext uri="{BB962C8B-B14F-4D97-AF65-F5344CB8AC3E}">
        <p14:creationId xmlns:p14="http://schemas.microsoft.com/office/powerpoint/2010/main" val="2306325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41B5ED5-6FEB-E2A4-9717-D6CD10CEEECC}"/>
              </a:ext>
            </a:extLst>
          </p:cNvPr>
          <p:cNvSpPr>
            <a:spLocks noGrp="1"/>
          </p:cNvSpPr>
          <p:nvPr>
            <p:ph type="dt" sz="half" idx="10"/>
          </p:nvPr>
        </p:nvSpPr>
        <p:spPr/>
        <p:txBody>
          <a:bodyPr/>
          <a:lstStyle>
            <a:lvl1pPr>
              <a:defRPr/>
            </a:lvl1pPr>
          </a:lstStyle>
          <a:p>
            <a:pPr>
              <a:defRPr/>
            </a:pPr>
            <a:fld id="{EB3CAF90-BC58-404A-8B32-B7C4C4C757E1}" type="datetimeFigureOut">
              <a:rPr lang="en-US" altLang="en-US"/>
              <a:pPr>
                <a:defRPr/>
              </a:pPr>
              <a:t>9/7/26</a:t>
            </a:fld>
            <a:endParaRPr lang="en-US" altLang="en-US"/>
          </a:p>
        </p:txBody>
      </p:sp>
      <p:sp>
        <p:nvSpPr>
          <p:cNvPr id="4" name="Footer Placeholder 4">
            <a:extLst>
              <a:ext uri="{FF2B5EF4-FFF2-40B4-BE49-F238E27FC236}">
                <a16:creationId xmlns:a16="http://schemas.microsoft.com/office/drawing/2014/main" id="{F9A79677-BB30-E75D-51B7-98C35E88C87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A1B0846-AC40-3325-2EA4-C204DFEF39A3}"/>
              </a:ext>
            </a:extLst>
          </p:cNvPr>
          <p:cNvSpPr>
            <a:spLocks noGrp="1"/>
          </p:cNvSpPr>
          <p:nvPr>
            <p:ph type="sldNum" sz="quarter" idx="12"/>
          </p:nvPr>
        </p:nvSpPr>
        <p:spPr/>
        <p:txBody>
          <a:bodyPr/>
          <a:lstStyle>
            <a:lvl1pPr>
              <a:defRPr/>
            </a:lvl1pPr>
          </a:lstStyle>
          <a:p>
            <a:fld id="{93841C32-FE8F-5247-AFD3-D07B358464DC}" type="slidenum">
              <a:rPr lang="en-US" altLang="en-US"/>
              <a:pPr/>
              <a:t>‹#›</a:t>
            </a:fld>
            <a:endParaRPr lang="en-US" altLang="en-US"/>
          </a:p>
        </p:txBody>
      </p:sp>
    </p:spTree>
    <p:extLst>
      <p:ext uri="{BB962C8B-B14F-4D97-AF65-F5344CB8AC3E}">
        <p14:creationId xmlns:p14="http://schemas.microsoft.com/office/powerpoint/2010/main" val="345052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F084E13-9CEA-9912-23C8-411B5DD2C520}"/>
              </a:ext>
            </a:extLst>
          </p:cNvPr>
          <p:cNvSpPr>
            <a:spLocks noGrp="1"/>
          </p:cNvSpPr>
          <p:nvPr>
            <p:ph type="dt" sz="half" idx="10"/>
          </p:nvPr>
        </p:nvSpPr>
        <p:spPr/>
        <p:txBody>
          <a:bodyPr/>
          <a:lstStyle>
            <a:lvl1pPr>
              <a:defRPr/>
            </a:lvl1pPr>
          </a:lstStyle>
          <a:p>
            <a:pPr>
              <a:defRPr/>
            </a:pPr>
            <a:fld id="{579644D4-18EE-284E-8681-DBC5A8227C98}" type="datetimeFigureOut">
              <a:rPr lang="en-US" altLang="en-US"/>
              <a:pPr>
                <a:defRPr/>
              </a:pPr>
              <a:t>9/7/26</a:t>
            </a:fld>
            <a:endParaRPr lang="en-US" altLang="en-US"/>
          </a:p>
        </p:txBody>
      </p:sp>
      <p:sp>
        <p:nvSpPr>
          <p:cNvPr id="3" name="Footer Placeholder 4">
            <a:extLst>
              <a:ext uri="{FF2B5EF4-FFF2-40B4-BE49-F238E27FC236}">
                <a16:creationId xmlns:a16="http://schemas.microsoft.com/office/drawing/2014/main" id="{5BA12A70-411B-9DE4-9464-B8A81614C3B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861982A-8813-113E-F100-66610AD8D4DF}"/>
              </a:ext>
            </a:extLst>
          </p:cNvPr>
          <p:cNvSpPr>
            <a:spLocks noGrp="1"/>
          </p:cNvSpPr>
          <p:nvPr>
            <p:ph type="sldNum" sz="quarter" idx="12"/>
          </p:nvPr>
        </p:nvSpPr>
        <p:spPr/>
        <p:txBody>
          <a:bodyPr/>
          <a:lstStyle>
            <a:lvl1pPr>
              <a:defRPr/>
            </a:lvl1pPr>
          </a:lstStyle>
          <a:p>
            <a:fld id="{38C0CAFE-D5B9-B541-8FDC-344A38E1734C}" type="slidenum">
              <a:rPr lang="en-US" altLang="en-US"/>
              <a:pPr/>
              <a:t>‹#›</a:t>
            </a:fld>
            <a:endParaRPr lang="en-US" altLang="en-US"/>
          </a:p>
        </p:txBody>
      </p:sp>
    </p:spTree>
    <p:extLst>
      <p:ext uri="{BB962C8B-B14F-4D97-AF65-F5344CB8AC3E}">
        <p14:creationId xmlns:p14="http://schemas.microsoft.com/office/powerpoint/2010/main" val="155512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B124037-2B16-86E5-F8FD-764306207F74}"/>
              </a:ext>
            </a:extLst>
          </p:cNvPr>
          <p:cNvSpPr>
            <a:spLocks noGrp="1"/>
          </p:cNvSpPr>
          <p:nvPr>
            <p:ph type="dt" sz="half" idx="10"/>
          </p:nvPr>
        </p:nvSpPr>
        <p:spPr/>
        <p:txBody>
          <a:bodyPr/>
          <a:lstStyle>
            <a:lvl1pPr>
              <a:defRPr/>
            </a:lvl1pPr>
          </a:lstStyle>
          <a:p>
            <a:pPr>
              <a:defRPr/>
            </a:pPr>
            <a:fld id="{48757BDF-7362-1746-B72F-535C357EF8F4}" type="datetimeFigureOut">
              <a:rPr lang="en-US" altLang="en-US"/>
              <a:pPr>
                <a:defRPr/>
              </a:pPr>
              <a:t>9/7/26</a:t>
            </a:fld>
            <a:endParaRPr lang="en-US" altLang="en-US"/>
          </a:p>
        </p:txBody>
      </p:sp>
      <p:sp>
        <p:nvSpPr>
          <p:cNvPr id="6" name="Footer Placeholder 4">
            <a:extLst>
              <a:ext uri="{FF2B5EF4-FFF2-40B4-BE49-F238E27FC236}">
                <a16:creationId xmlns:a16="http://schemas.microsoft.com/office/drawing/2014/main" id="{3820F7D6-C3D7-CF2B-EE4A-86622D1D4BC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67388C0-0268-11D7-6EE2-6F32E380192D}"/>
              </a:ext>
            </a:extLst>
          </p:cNvPr>
          <p:cNvSpPr>
            <a:spLocks noGrp="1"/>
          </p:cNvSpPr>
          <p:nvPr>
            <p:ph type="sldNum" sz="quarter" idx="12"/>
          </p:nvPr>
        </p:nvSpPr>
        <p:spPr/>
        <p:txBody>
          <a:bodyPr/>
          <a:lstStyle>
            <a:lvl1pPr>
              <a:defRPr/>
            </a:lvl1pPr>
          </a:lstStyle>
          <a:p>
            <a:fld id="{123292DD-CDAE-EC4B-9030-1D55112FF2E7}" type="slidenum">
              <a:rPr lang="en-US" altLang="en-US"/>
              <a:pPr/>
              <a:t>‹#›</a:t>
            </a:fld>
            <a:endParaRPr lang="en-US" altLang="en-US"/>
          </a:p>
        </p:txBody>
      </p:sp>
    </p:spTree>
    <p:extLst>
      <p:ext uri="{BB962C8B-B14F-4D97-AF65-F5344CB8AC3E}">
        <p14:creationId xmlns:p14="http://schemas.microsoft.com/office/powerpoint/2010/main" val="33581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F0378CE-1323-E0B0-262F-B7BA226F0D81}"/>
              </a:ext>
            </a:extLst>
          </p:cNvPr>
          <p:cNvSpPr>
            <a:spLocks noGrp="1"/>
          </p:cNvSpPr>
          <p:nvPr>
            <p:ph type="dt" sz="half" idx="10"/>
          </p:nvPr>
        </p:nvSpPr>
        <p:spPr/>
        <p:txBody>
          <a:bodyPr/>
          <a:lstStyle>
            <a:lvl1pPr>
              <a:defRPr/>
            </a:lvl1pPr>
          </a:lstStyle>
          <a:p>
            <a:pPr>
              <a:defRPr/>
            </a:pPr>
            <a:fld id="{D816D514-4BCD-EE4D-B975-32B6A57D187D}" type="datetimeFigureOut">
              <a:rPr lang="en-US" altLang="en-US"/>
              <a:pPr>
                <a:defRPr/>
              </a:pPr>
              <a:t>9/7/26</a:t>
            </a:fld>
            <a:endParaRPr lang="en-US" altLang="en-US"/>
          </a:p>
        </p:txBody>
      </p:sp>
      <p:sp>
        <p:nvSpPr>
          <p:cNvPr id="6" name="Footer Placeholder 4">
            <a:extLst>
              <a:ext uri="{FF2B5EF4-FFF2-40B4-BE49-F238E27FC236}">
                <a16:creationId xmlns:a16="http://schemas.microsoft.com/office/drawing/2014/main" id="{1903B01E-3D22-9331-2572-23C295A0D6A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CFFCF7C-B4C1-308C-F505-F699F1A18E56}"/>
              </a:ext>
            </a:extLst>
          </p:cNvPr>
          <p:cNvSpPr>
            <a:spLocks noGrp="1"/>
          </p:cNvSpPr>
          <p:nvPr>
            <p:ph type="sldNum" sz="quarter" idx="12"/>
          </p:nvPr>
        </p:nvSpPr>
        <p:spPr/>
        <p:txBody>
          <a:bodyPr/>
          <a:lstStyle>
            <a:lvl1pPr>
              <a:defRPr/>
            </a:lvl1pPr>
          </a:lstStyle>
          <a:p>
            <a:fld id="{DAE2A538-3E6C-EC45-BE2E-739CEC8D060F}" type="slidenum">
              <a:rPr lang="en-US" altLang="en-US"/>
              <a:pPr/>
              <a:t>‹#›</a:t>
            </a:fld>
            <a:endParaRPr lang="en-US" altLang="en-US"/>
          </a:p>
        </p:txBody>
      </p:sp>
    </p:spTree>
    <p:extLst>
      <p:ext uri="{BB962C8B-B14F-4D97-AF65-F5344CB8AC3E}">
        <p14:creationId xmlns:p14="http://schemas.microsoft.com/office/powerpoint/2010/main" val="436743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2C9AE6-E193-877C-C3FB-39719609BDFF}"/>
              </a:ext>
            </a:extLst>
          </p:cNvPr>
          <p:cNvSpPr>
            <a:spLocks noGrp="1"/>
          </p:cNvSpPr>
          <p:nvPr>
            <p:ph type="dt" sz="half" idx="10"/>
          </p:nvPr>
        </p:nvSpPr>
        <p:spPr/>
        <p:txBody>
          <a:bodyPr/>
          <a:lstStyle>
            <a:lvl1pPr>
              <a:defRPr/>
            </a:lvl1pPr>
          </a:lstStyle>
          <a:p>
            <a:pPr>
              <a:defRPr/>
            </a:pPr>
            <a:fld id="{01242C64-193A-4B4B-BC38-3CDF52238777}"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0B390B5D-5FBC-16F4-29F2-A5BDB7D797A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6635C52-2F5E-C91C-2F91-679A4D01E853}"/>
              </a:ext>
            </a:extLst>
          </p:cNvPr>
          <p:cNvSpPr>
            <a:spLocks noGrp="1"/>
          </p:cNvSpPr>
          <p:nvPr>
            <p:ph type="sldNum" sz="quarter" idx="12"/>
          </p:nvPr>
        </p:nvSpPr>
        <p:spPr/>
        <p:txBody>
          <a:bodyPr/>
          <a:lstStyle>
            <a:lvl1pPr>
              <a:defRPr/>
            </a:lvl1pPr>
          </a:lstStyle>
          <a:p>
            <a:fld id="{0B9570E1-5267-AE4D-B692-85CF6C8AF2BA}" type="slidenum">
              <a:rPr lang="en-US" altLang="en-US"/>
              <a:pPr/>
              <a:t>‹#›</a:t>
            </a:fld>
            <a:endParaRPr lang="en-US" altLang="en-US"/>
          </a:p>
        </p:txBody>
      </p:sp>
    </p:spTree>
    <p:extLst>
      <p:ext uri="{BB962C8B-B14F-4D97-AF65-F5344CB8AC3E}">
        <p14:creationId xmlns:p14="http://schemas.microsoft.com/office/powerpoint/2010/main" val="115073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703774-A1E2-8745-4564-ECB7116A9B1A}"/>
              </a:ext>
            </a:extLst>
          </p:cNvPr>
          <p:cNvSpPr>
            <a:spLocks noGrp="1"/>
          </p:cNvSpPr>
          <p:nvPr>
            <p:ph type="dt" sz="half" idx="10"/>
          </p:nvPr>
        </p:nvSpPr>
        <p:spPr/>
        <p:txBody>
          <a:bodyPr/>
          <a:lstStyle>
            <a:lvl1pPr>
              <a:defRPr/>
            </a:lvl1pPr>
          </a:lstStyle>
          <a:p>
            <a:pPr>
              <a:defRPr/>
            </a:pPr>
            <a:fld id="{23452A92-91D8-FC48-BF75-723388458D76}"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38CBDEDB-E98D-3636-BA70-9957591B6C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2A61D06-E601-36EC-CCB2-CCD02D5858BD}"/>
              </a:ext>
            </a:extLst>
          </p:cNvPr>
          <p:cNvSpPr>
            <a:spLocks noGrp="1"/>
          </p:cNvSpPr>
          <p:nvPr>
            <p:ph type="sldNum" sz="quarter" idx="12"/>
          </p:nvPr>
        </p:nvSpPr>
        <p:spPr/>
        <p:txBody>
          <a:bodyPr/>
          <a:lstStyle>
            <a:lvl1pPr>
              <a:defRPr/>
            </a:lvl1pPr>
          </a:lstStyle>
          <a:p>
            <a:fld id="{4E6E4238-1FF4-3E44-B618-8EF9DE5D2359}" type="slidenum">
              <a:rPr lang="en-US" altLang="en-US"/>
              <a:pPr/>
              <a:t>‹#›</a:t>
            </a:fld>
            <a:endParaRPr lang="en-US" altLang="en-US"/>
          </a:p>
        </p:txBody>
      </p:sp>
    </p:spTree>
    <p:extLst>
      <p:ext uri="{BB962C8B-B14F-4D97-AF65-F5344CB8AC3E}">
        <p14:creationId xmlns:p14="http://schemas.microsoft.com/office/powerpoint/2010/main" val="239765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1484190-C150-5801-F076-CB3F6321258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0A94047-9C76-2938-97C5-27C175316BB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89861531-6E66-7640-94D2-0993820474E0}"/>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latin typeface="Calibri" charset="0"/>
                <a:ea typeface="ＭＳ Ｐゴシック" charset="-128"/>
              </a:defRPr>
            </a:lvl1pPr>
          </a:lstStyle>
          <a:p>
            <a:pPr>
              <a:defRPr/>
            </a:pPr>
            <a:fld id="{3F76EC8F-B651-2B43-91E4-367DBC593D9A}" type="datetimeFigureOut">
              <a:rPr lang="en-US" altLang="en-US"/>
              <a:pPr>
                <a:defRPr/>
              </a:pPr>
              <a:t>9/7/26</a:t>
            </a:fld>
            <a:endParaRPr lang="en-US" altLang="en-US"/>
          </a:p>
        </p:txBody>
      </p:sp>
      <p:sp>
        <p:nvSpPr>
          <p:cNvPr id="5" name="Footer Placeholder 4">
            <a:extLst>
              <a:ext uri="{FF2B5EF4-FFF2-40B4-BE49-F238E27FC236}">
                <a16:creationId xmlns:a16="http://schemas.microsoft.com/office/drawing/2014/main" id="{19E7E028-A076-874A-A60C-BAFF602FBC55}"/>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18F4921-6052-294C-BF4C-826CA86C2FE2}"/>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21A1F69A-25F1-874E-9E9E-799A84220C01}"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128"/>
          <a:cs typeface="+mj-cs"/>
        </a:defRPr>
      </a:lvl1pPr>
      <a:lvl2pPr algn="ctr" rtl="0" eaLnBrk="0" fontAlgn="base" hangingPunct="0">
        <a:spcBef>
          <a:spcPct val="0"/>
        </a:spcBef>
        <a:spcAft>
          <a:spcPct val="0"/>
        </a:spcAft>
        <a:defRPr sz="4400">
          <a:solidFill>
            <a:schemeClr val="tx1"/>
          </a:solidFill>
          <a:latin typeface="Calibri" charset="0"/>
          <a:ea typeface="ＭＳ Ｐゴシック" charset="-128"/>
        </a:defRPr>
      </a:lvl2pPr>
      <a:lvl3pPr algn="ctr" rtl="0" eaLnBrk="0" fontAlgn="base" hangingPunct="0">
        <a:spcBef>
          <a:spcPct val="0"/>
        </a:spcBef>
        <a:spcAft>
          <a:spcPct val="0"/>
        </a:spcAft>
        <a:defRPr sz="4400">
          <a:solidFill>
            <a:schemeClr val="tx1"/>
          </a:solidFill>
          <a:latin typeface="Calibri" charset="0"/>
          <a:ea typeface="ＭＳ Ｐゴシック" charset="-128"/>
        </a:defRPr>
      </a:lvl3pPr>
      <a:lvl4pPr algn="ctr" rtl="0" eaLnBrk="0" fontAlgn="base" hangingPunct="0">
        <a:spcBef>
          <a:spcPct val="0"/>
        </a:spcBef>
        <a:spcAft>
          <a:spcPct val="0"/>
        </a:spcAft>
        <a:defRPr sz="4400">
          <a:solidFill>
            <a:schemeClr val="tx1"/>
          </a:solidFill>
          <a:latin typeface="Calibri" charset="0"/>
          <a:ea typeface="ＭＳ Ｐゴシック" charset="-128"/>
        </a:defRPr>
      </a:lvl4pPr>
      <a:lvl5pPr algn="ctr" rtl="0" eaLnBrk="0" fontAlgn="base" hangingPunct="0">
        <a:spcBef>
          <a:spcPct val="0"/>
        </a:spcBef>
        <a:spcAft>
          <a:spcPct val="0"/>
        </a:spcAft>
        <a:defRPr sz="4400">
          <a:solidFill>
            <a:schemeClr val="tx1"/>
          </a:solidFill>
          <a:latin typeface="Calibri" charset="0"/>
          <a:ea typeface="ＭＳ Ｐゴシック" charset="-128"/>
        </a:defRPr>
      </a:lvl5pPr>
      <a:lvl6pPr marL="457200" algn="ctr" rtl="0" fontAlgn="base">
        <a:spcBef>
          <a:spcPct val="0"/>
        </a:spcBef>
        <a:spcAft>
          <a:spcPct val="0"/>
        </a:spcAft>
        <a:defRPr sz="4400">
          <a:solidFill>
            <a:schemeClr val="tx1"/>
          </a:solidFill>
          <a:latin typeface="Calibri" charset="0"/>
          <a:ea typeface="ＭＳ Ｐゴシック" charset="-128"/>
        </a:defRPr>
      </a:lvl6pPr>
      <a:lvl7pPr marL="914400" algn="ctr" rtl="0" fontAlgn="base">
        <a:spcBef>
          <a:spcPct val="0"/>
        </a:spcBef>
        <a:spcAft>
          <a:spcPct val="0"/>
        </a:spcAft>
        <a:defRPr sz="4400">
          <a:solidFill>
            <a:schemeClr val="tx1"/>
          </a:solidFill>
          <a:latin typeface="Calibri" charset="0"/>
          <a:ea typeface="ＭＳ Ｐゴシック" charset="-128"/>
        </a:defRPr>
      </a:lvl7pPr>
      <a:lvl8pPr marL="1371600" algn="ctr" rtl="0" fontAlgn="base">
        <a:spcBef>
          <a:spcPct val="0"/>
        </a:spcBef>
        <a:spcAft>
          <a:spcPct val="0"/>
        </a:spcAft>
        <a:defRPr sz="4400">
          <a:solidFill>
            <a:schemeClr val="tx1"/>
          </a:solidFill>
          <a:latin typeface="Calibri" charset="0"/>
          <a:ea typeface="ＭＳ Ｐゴシック" charset="-128"/>
        </a:defRPr>
      </a:lvl8pPr>
      <a:lvl9pPr marL="1828800" algn="ctr" rtl="0" fontAlgn="base">
        <a:spcBef>
          <a:spcPct val="0"/>
        </a:spcBef>
        <a:spcAft>
          <a:spcPct val="0"/>
        </a:spcAft>
        <a:defRPr sz="4400">
          <a:solidFill>
            <a:schemeClr val="tx1"/>
          </a:solidFill>
          <a:latin typeface="Calibri"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Content Placeholder 3">
            <a:extLst>
              <a:ext uri="{FF2B5EF4-FFF2-40B4-BE49-F238E27FC236}">
                <a16:creationId xmlns:a16="http://schemas.microsoft.com/office/drawing/2014/main" id="{97556AF7-440B-78AD-3574-52AC27FCC2C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 y="274638"/>
            <a:ext cx="9090025" cy="6418262"/>
          </a:xfrm>
        </p:spPr>
      </p:pic>
      <p:pic>
        <p:nvPicPr>
          <p:cNvPr id="13314" name="Picture 1">
            <a:extLst>
              <a:ext uri="{FF2B5EF4-FFF2-40B4-BE49-F238E27FC236}">
                <a16:creationId xmlns:a16="http://schemas.microsoft.com/office/drawing/2014/main" id="{A0855CB8-6EBD-FE83-6FB5-651A80C940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itle 1">
            <a:extLst>
              <a:ext uri="{FF2B5EF4-FFF2-40B4-BE49-F238E27FC236}">
                <a16:creationId xmlns:a16="http://schemas.microsoft.com/office/drawing/2014/main" id="{EC6F5434-4614-891F-8ED9-2A14B2632F69}"/>
              </a:ext>
            </a:extLst>
          </p:cNvPr>
          <p:cNvSpPr>
            <a:spLocks noGrp="1"/>
          </p:cNvSpPr>
          <p:nvPr>
            <p:ph type="title"/>
          </p:nvPr>
        </p:nvSpPr>
        <p:spPr>
          <a:xfrm>
            <a:off x="457200" y="1841500"/>
            <a:ext cx="8229600" cy="5016500"/>
          </a:xfrm>
        </p:spPr>
        <p:txBody>
          <a:bodyPr/>
          <a:lstStyle/>
          <a:p>
            <a:br>
              <a:rPr lang="en-US" altLang="en-US" dirty="0">
                <a:ea typeface="ＭＳ Ｐゴシック" panose="020B0600070205080204" pitchFamily="34" charset="-128"/>
              </a:rPr>
            </a:br>
            <a:br>
              <a:rPr lang="en-US" altLang="en-US" dirty="0">
                <a:ea typeface="ＭＳ Ｐゴシック" panose="020B0600070205080204" pitchFamily="34" charset="-128"/>
              </a:rPr>
            </a:br>
            <a:br>
              <a:rPr lang="en-US" altLang="en-US" dirty="0">
                <a:ea typeface="ＭＳ Ｐゴシック" panose="020B0600070205080204" pitchFamily="34" charset="-128"/>
              </a:rPr>
            </a:br>
            <a:r>
              <a:rPr lang="en-US" altLang="en-US" sz="5400" b="1" dirty="0">
                <a:ea typeface="ＭＳ Ｐゴシック" panose="020B0600070205080204" pitchFamily="34" charset="-128"/>
              </a:rPr>
              <a:t>GRACE BIBLE CHURCH</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Women’s Bible Study</a:t>
            </a:r>
            <a:br>
              <a:rPr lang="en-US" altLang="en-US" sz="5400" b="1" dirty="0">
                <a:ea typeface="ＭＳ Ｐゴシック" panose="020B0600070205080204" pitchFamily="34" charset="-128"/>
              </a:rPr>
            </a:br>
            <a:r>
              <a:rPr lang="en-US" altLang="en-US" sz="5400" b="1" dirty="0">
                <a:ea typeface="ＭＳ Ｐゴシック" panose="020B0600070205080204" pitchFamily="34" charset="-128"/>
              </a:rPr>
              <a:t>September 8, 2026</a:t>
            </a:r>
            <a:br>
              <a:rPr lang="en-US" altLang="en-US" dirty="0">
                <a:ea typeface="ＭＳ Ｐゴシック" panose="020B0600070205080204" pitchFamily="34" charset="-128"/>
              </a:rPr>
            </a:br>
            <a:endParaRPr lang="en-US" altLang="en-US" dirty="0">
              <a:ea typeface="ＭＳ Ｐゴシック" panose="020B0600070205080204"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4E307-F42A-2B4B-9EB4-87CA538DD288}"/>
              </a:ext>
            </a:extLst>
          </p:cNvPr>
          <p:cNvSpPr>
            <a:spLocks noGrp="1"/>
          </p:cNvSpPr>
          <p:nvPr>
            <p:ph type="title"/>
          </p:nvPr>
        </p:nvSpPr>
        <p:spPr>
          <a:xfrm>
            <a:off x="457200" y="274638"/>
            <a:ext cx="8229600" cy="538162"/>
          </a:xfrm>
        </p:spPr>
        <p:txBody>
          <a:bodyPr/>
          <a:lstStyle/>
          <a:p>
            <a:r>
              <a:rPr lang="en-US" dirty="0"/>
              <a:t>Course Overview</a:t>
            </a:r>
          </a:p>
        </p:txBody>
      </p:sp>
      <p:sp>
        <p:nvSpPr>
          <p:cNvPr id="3" name="Content Placeholder 2">
            <a:extLst>
              <a:ext uri="{FF2B5EF4-FFF2-40B4-BE49-F238E27FC236}">
                <a16:creationId xmlns:a16="http://schemas.microsoft.com/office/drawing/2014/main" id="{0780ECC6-D2BA-8140-8333-E34C45FEF8DF}"/>
              </a:ext>
            </a:extLst>
          </p:cNvPr>
          <p:cNvSpPr>
            <a:spLocks noGrp="1"/>
          </p:cNvSpPr>
          <p:nvPr>
            <p:ph idx="1"/>
          </p:nvPr>
        </p:nvSpPr>
        <p:spPr>
          <a:xfrm>
            <a:off x="165100" y="1409700"/>
            <a:ext cx="8750300" cy="5448300"/>
          </a:xfrm>
        </p:spPr>
        <p:txBody>
          <a:bodyPr/>
          <a:lstStyle/>
          <a:p>
            <a:r>
              <a:rPr lang="en-US" dirty="0"/>
              <a:t>Week 1 - (Aug 25) Overview of covenants, why were they given and who are they for</a:t>
            </a:r>
          </a:p>
          <a:p>
            <a:r>
              <a:rPr lang="en-US" dirty="0"/>
              <a:t>Week 2 - (Sept 8) Adamic and Noahic Covenants</a:t>
            </a:r>
          </a:p>
          <a:p>
            <a:r>
              <a:rPr lang="en-US" dirty="0"/>
              <a:t>Week 3 - ( Sept 22) </a:t>
            </a:r>
            <a:r>
              <a:rPr lang="en-US" sz="3000" dirty="0"/>
              <a:t>Abrahamic and Land Covenants</a:t>
            </a:r>
          </a:p>
          <a:p>
            <a:r>
              <a:rPr lang="en-US" dirty="0"/>
              <a:t>Week 4 - (Oct 6) Mosaic Covenant </a:t>
            </a:r>
          </a:p>
          <a:p>
            <a:r>
              <a:rPr lang="en-US" dirty="0"/>
              <a:t>Week 5 - (Oct 20) Davidic Covenant </a:t>
            </a:r>
          </a:p>
          <a:p>
            <a:r>
              <a:rPr lang="en-US" dirty="0"/>
              <a:t>Week 6 - (Nov 10) New Covenant </a:t>
            </a:r>
          </a:p>
        </p:txBody>
      </p:sp>
    </p:spTree>
    <p:extLst>
      <p:ext uri="{BB962C8B-B14F-4D97-AF65-F5344CB8AC3E}">
        <p14:creationId xmlns:p14="http://schemas.microsoft.com/office/powerpoint/2010/main" val="85266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675-8DE0-3946-BC0A-88A4A9FEA0DD}"/>
              </a:ext>
            </a:extLst>
          </p:cNvPr>
          <p:cNvSpPr>
            <a:spLocks noGrp="1"/>
          </p:cNvSpPr>
          <p:nvPr>
            <p:ph type="title"/>
          </p:nvPr>
        </p:nvSpPr>
        <p:spPr/>
        <p:txBody>
          <a:bodyPr/>
          <a:lstStyle/>
          <a:p>
            <a:r>
              <a:rPr lang="en-US" dirty="0"/>
              <a:t>Adamic Covenant </a:t>
            </a:r>
          </a:p>
        </p:txBody>
      </p:sp>
      <p:sp>
        <p:nvSpPr>
          <p:cNvPr id="3" name="Content Placeholder 2">
            <a:extLst>
              <a:ext uri="{FF2B5EF4-FFF2-40B4-BE49-F238E27FC236}">
                <a16:creationId xmlns:a16="http://schemas.microsoft.com/office/drawing/2014/main" id="{24443884-6251-F144-8F3C-34ACF97AF0BD}"/>
              </a:ext>
            </a:extLst>
          </p:cNvPr>
          <p:cNvSpPr>
            <a:spLocks noGrp="1"/>
          </p:cNvSpPr>
          <p:nvPr>
            <p:ph idx="1"/>
          </p:nvPr>
        </p:nvSpPr>
        <p:spPr/>
        <p:txBody>
          <a:bodyPr/>
          <a:lstStyle/>
          <a:p>
            <a:pPr marL="0" indent="0">
              <a:buNone/>
            </a:pPr>
            <a:r>
              <a:rPr lang="en-US" dirty="0"/>
              <a:t>The Adamic Covenant can be thought of in two parts: the Edenic Covenant (innocence) and the Adamic Covenant (grace). The Edenic Covenant is found in Genesis 1:26-30; 2:16-17. The Adamic Covenant is found in Genesis 3:16-19. </a:t>
            </a:r>
          </a:p>
          <a:p>
            <a:pPr marL="0" indent="0">
              <a:buNone/>
            </a:pPr>
            <a:endParaRPr lang="en-US" dirty="0"/>
          </a:p>
        </p:txBody>
      </p:sp>
    </p:spTree>
    <p:extLst>
      <p:ext uri="{BB962C8B-B14F-4D97-AF65-F5344CB8AC3E}">
        <p14:creationId xmlns:p14="http://schemas.microsoft.com/office/powerpoint/2010/main" val="354337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BB67-86A7-D04D-A2E9-4A5DCE538899}"/>
              </a:ext>
            </a:extLst>
          </p:cNvPr>
          <p:cNvSpPr>
            <a:spLocks noGrp="1"/>
          </p:cNvSpPr>
          <p:nvPr>
            <p:ph type="title"/>
          </p:nvPr>
        </p:nvSpPr>
        <p:spPr/>
        <p:txBody>
          <a:bodyPr/>
          <a:lstStyle/>
          <a:p>
            <a:r>
              <a:rPr lang="en-US" dirty="0"/>
              <a:t>Edenic Covenant</a:t>
            </a:r>
          </a:p>
        </p:txBody>
      </p:sp>
      <p:sp>
        <p:nvSpPr>
          <p:cNvPr id="3" name="Content Placeholder 2">
            <a:extLst>
              <a:ext uri="{FF2B5EF4-FFF2-40B4-BE49-F238E27FC236}">
                <a16:creationId xmlns:a16="http://schemas.microsoft.com/office/drawing/2014/main" id="{A4013451-EFFE-364E-98B0-BA5616C596E1}"/>
              </a:ext>
            </a:extLst>
          </p:cNvPr>
          <p:cNvSpPr>
            <a:spLocks noGrp="1"/>
          </p:cNvSpPr>
          <p:nvPr>
            <p:ph idx="1"/>
          </p:nvPr>
        </p:nvSpPr>
        <p:spPr/>
        <p:txBody>
          <a:bodyPr/>
          <a:lstStyle/>
          <a:p>
            <a:pPr marL="0" indent="0">
              <a:buNone/>
            </a:pPr>
            <a:r>
              <a:rPr lang="en-US" dirty="0"/>
              <a:t>Genesis 1:26-30, Then God said, “Let Us make man in Our image, according to Our likeness; and let them rule over the fish of the sea and over the birds of the sky and over the cattle and over all the earth, and over every creeping thing that creeps on the earth.” God created man in His own image, in the image of God He created him; male and female He created them. God blessed them; and God said to them, “Be fruitful and multiply, and fill the earth, and subdue it; </a:t>
            </a:r>
          </a:p>
        </p:txBody>
      </p:sp>
    </p:spTree>
    <p:extLst>
      <p:ext uri="{BB962C8B-B14F-4D97-AF65-F5344CB8AC3E}">
        <p14:creationId xmlns:p14="http://schemas.microsoft.com/office/powerpoint/2010/main" val="1634791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8C9E-E6DD-A844-B29C-D14175E4A8B6}"/>
              </a:ext>
            </a:extLst>
          </p:cNvPr>
          <p:cNvSpPr>
            <a:spLocks noGrp="1"/>
          </p:cNvSpPr>
          <p:nvPr>
            <p:ph type="title"/>
          </p:nvPr>
        </p:nvSpPr>
        <p:spPr/>
        <p:txBody>
          <a:bodyPr/>
          <a:lstStyle/>
          <a:p>
            <a:r>
              <a:rPr lang="en-US" dirty="0"/>
              <a:t>Edenic Covenant</a:t>
            </a:r>
          </a:p>
        </p:txBody>
      </p:sp>
      <p:sp>
        <p:nvSpPr>
          <p:cNvPr id="3" name="Content Placeholder 2">
            <a:extLst>
              <a:ext uri="{FF2B5EF4-FFF2-40B4-BE49-F238E27FC236}">
                <a16:creationId xmlns:a16="http://schemas.microsoft.com/office/drawing/2014/main" id="{072E3836-4C05-F54E-875B-BF421F9C7982}"/>
              </a:ext>
            </a:extLst>
          </p:cNvPr>
          <p:cNvSpPr>
            <a:spLocks noGrp="1"/>
          </p:cNvSpPr>
          <p:nvPr>
            <p:ph idx="1"/>
          </p:nvPr>
        </p:nvSpPr>
        <p:spPr/>
        <p:txBody>
          <a:bodyPr/>
          <a:lstStyle/>
          <a:p>
            <a:pPr marL="0" indent="0">
              <a:buNone/>
            </a:pPr>
            <a:r>
              <a:rPr lang="en-US" dirty="0"/>
              <a:t>and rule over the fish of the sea and over the birds of the sky and over every living thing that moves on the earth.” Then God said, “Behold, I have given you every plant yielding seed that is on the surface of all the earth, and every tree which has fruit yielding seed; it shall be food for you; and to every beast of the earth and to every bird of the sky and to every thing that moves on the earth which has life, I have given every green plant for food”; and it was so.</a:t>
            </a:r>
          </a:p>
          <a:p>
            <a:pPr marL="0" indent="0">
              <a:buNone/>
            </a:pPr>
            <a:endParaRPr lang="en-US" dirty="0"/>
          </a:p>
        </p:txBody>
      </p:sp>
    </p:spTree>
    <p:extLst>
      <p:ext uri="{BB962C8B-B14F-4D97-AF65-F5344CB8AC3E}">
        <p14:creationId xmlns:p14="http://schemas.microsoft.com/office/powerpoint/2010/main" val="493072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71575-FF06-4142-9C23-E7C3DE473A01}"/>
              </a:ext>
            </a:extLst>
          </p:cNvPr>
          <p:cNvSpPr>
            <a:spLocks noGrp="1"/>
          </p:cNvSpPr>
          <p:nvPr>
            <p:ph type="title"/>
          </p:nvPr>
        </p:nvSpPr>
        <p:spPr/>
        <p:txBody>
          <a:bodyPr/>
          <a:lstStyle/>
          <a:p>
            <a:r>
              <a:rPr lang="en-US" dirty="0"/>
              <a:t>Edenic Covenant</a:t>
            </a:r>
          </a:p>
        </p:txBody>
      </p:sp>
      <p:sp>
        <p:nvSpPr>
          <p:cNvPr id="3" name="Content Placeholder 2">
            <a:extLst>
              <a:ext uri="{FF2B5EF4-FFF2-40B4-BE49-F238E27FC236}">
                <a16:creationId xmlns:a16="http://schemas.microsoft.com/office/drawing/2014/main" id="{EFF0A5B1-08EE-8744-8412-0B3F7436DF4D}"/>
              </a:ext>
            </a:extLst>
          </p:cNvPr>
          <p:cNvSpPr>
            <a:spLocks noGrp="1"/>
          </p:cNvSpPr>
          <p:nvPr>
            <p:ph idx="1"/>
          </p:nvPr>
        </p:nvSpPr>
        <p:spPr/>
        <p:txBody>
          <a:bodyPr/>
          <a:lstStyle/>
          <a:p>
            <a:pPr marL="0" indent="0">
              <a:buNone/>
            </a:pPr>
            <a:r>
              <a:rPr lang="en-US" dirty="0"/>
              <a:t>Genesis 2:16-17, The Lord God commanded the man, saying, “From any tree of the garden you may eat freely; but from the tree of the knowledge of good and evil you shall not eat, for in the day that you eat from it you will surely die.”</a:t>
            </a:r>
          </a:p>
          <a:p>
            <a:pPr marL="0" indent="0">
              <a:buNone/>
            </a:pPr>
            <a:endParaRPr lang="en-US" dirty="0"/>
          </a:p>
        </p:txBody>
      </p:sp>
    </p:spTree>
    <p:extLst>
      <p:ext uri="{BB962C8B-B14F-4D97-AF65-F5344CB8AC3E}">
        <p14:creationId xmlns:p14="http://schemas.microsoft.com/office/powerpoint/2010/main" val="175458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28F64-727A-B842-98BD-CB1B67C168E7}"/>
              </a:ext>
            </a:extLst>
          </p:cNvPr>
          <p:cNvSpPr>
            <a:spLocks noGrp="1"/>
          </p:cNvSpPr>
          <p:nvPr>
            <p:ph type="title"/>
          </p:nvPr>
        </p:nvSpPr>
        <p:spPr>
          <a:xfrm>
            <a:off x="457200" y="274638"/>
            <a:ext cx="8229600" cy="614362"/>
          </a:xfrm>
        </p:spPr>
        <p:txBody>
          <a:bodyPr/>
          <a:lstStyle/>
          <a:p>
            <a:r>
              <a:rPr lang="en-US" sz="3600" dirty="0"/>
              <a:t>What do we see in these two passages?  </a:t>
            </a:r>
          </a:p>
        </p:txBody>
      </p:sp>
      <p:sp>
        <p:nvSpPr>
          <p:cNvPr id="3" name="Content Placeholder 2">
            <a:extLst>
              <a:ext uri="{FF2B5EF4-FFF2-40B4-BE49-F238E27FC236}">
                <a16:creationId xmlns:a16="http://schemas.microsoft.com/office/drawing/2014/main" id="{A77C7248-5D90-D74D-9AC3-1F9A2EB90CF6}"/>
              </a:ext>
            </a:extLst>
          </p:cNvPr>
          <p:cNvSpPr>
            <a:spLocks noGrp="1"/>
          </p:cNvSpPr>
          <p:nvPr>
            <p:ph idx="1"/>
          </p:nvPr>
        </p:nvSpPr>
        <p:spPr>
          <a:xfrm>
            <a:off x="0" y="1282700"/>
            <a:ext cx="9144000" cy="5575300"/>
          </a:xfrm>
        </p:spPr>
        <p:txBody>
          <a:bodyPr/>
          <a:lstStyle/>
          <a:p>
            <a:pPr lvl="0"/>
            <a:r>
              <a:rPr lang="en-US" dirty="0"/>
              <a:t>Mankind (male and female) created in </a:t>
            </a:r>
            <a:r>
              <a:rPr lang="en-US" u="sng" dirty="0"/>
              <a:t>God’s image</a:t>
            </a:r>
            <a:r>
              <a:rPr lang="en-US" dirty="0"/>
              <a:t>.</a:t>
            </a:r>
          </a:p>
          <a:p>
            <a:pPr lvl="0"/>
            <a:r>
              <a:rPr lang="en-US" dirty="0"/>
              <a:t>Mankind’s </a:t>
            </a:r>
            <a:r>
              <a:rPr lang="en-US" u="sng" dirty="0"/>
              <a:t>dominion</a:t>
            </a:r>
            <a:r>
              <a:rPr lang="en-US" dirty="0"/>
              <a:t> (rule) over the animal kingdom.</a:t>
            </a:r>
          </a:p>
          <a:p>
            <a:pPr lvl="0"/>
            <a:r>
              <a:rPr lang="en-US" dirty="0"/>
              <a:t>Divine directive for mankind to </a:t>
            </a:r>
            <a:r>
              <a:rPr lang="en-US" u="sng" dirty="0"/>
              <a:t>reproduce</a:t>
            </a:r>
            <a:r>
              <a:rPr lang="en-US" dirty="0"/>
              <a:t> and inhabit the entire Earth.</a:t>
            </a:r>
          </a:p>
          <a:p>
            <a:pPr lvl="0"/>
            <a:r>
              <a:rPr lang="en-US" dirty="0"/>
              <a:t>Mankind to be </a:t>
            </a:r>
            <a:r>
              <a:rPr lang="en-US" u="sng" dirty="0"/>
              <a:t>vegetarian</a:t>
            </a:r>
            <a:r>
              <a:rPr lang="en-US" dirty="0"/>
              <a:t> (eating of meat established in the Noahic covenant: Genesis 9:3).</a:t>
            </a:r>
          </a:p>
          <a:p>
            <a:pPr lvl="0"/>
            <a:r>
              <a:rPr lang="en-US" dirty="0"/>
              <a:t>Eating the fruit of the tree of the knowledge of good and evil was </a:t>
            </a:r>
            <a:r>
              <a:rPr lang="en-US" u="sng" dirty="0"/>
              <a:t>forbidden</a:t>
            </a:r>
            <a:r>
              <a:rPr lang="en-US" dirty="0"/>
              <a:t> (with death as the stated penalty).</a:t>
            </a:r>
          </a:p>
          <a:p>
            <a:endParaRPr lang="en-US" dirty="0"/>
          </a:p>
        </p:txBody>
      </p:sp>
    </p:spTree>
    <p:extLst>
      <p:ext uri="{BB962C8B-B14F-4D97-AF65-F5344CB8AC3E}">
        <p14:creationId xmlns:p14="http://schemas.microsoft.com/office/powerpoint/2010/main" val="1736952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209CF-DAD2-E742-AFE5-EAD76738136C}"/>
              </a:ext>
            </a:extLst>
          </p:cNvPr>
          <p:cNvSpPr>
            <a:spLocks noGrp="1"/>
          </p:cNvSpPr>
          <p:nvPr>
            <p:ph type="title"/>
          </p:nvPr>
        </p:nvSpPr>
        <p:spPr/>
        <p:txBody>
          <a:bodyPr/>
          <a:lstStyle/>
          <a:p>
            <a:r>
              <a:rPr lang="en-US" dirty="0"/>
              <a:t>The Adamic Covenant </a:t>
            </a:r>
          </a:p>
        </p:txBody>
      </p:sp>
      <p:sp>
        <p:nvSpPr>
          <p:cNvPr id="3" name="Content Placeholder 2">
            <a:extLst>
              <a:ext uri="{FF2B5EF4-FFF2-40B4-BE49-F238E27FC236}">
                <a16:creationId xmlns:a16="http://schemas.microsoft.com/office/drawing/2014/main" id="{88556F62-735D-4847-87E7-5825CC59E018}"/>
              </a:ext>
            </a:extLst>
          </p:cNvPr>
          <p:cNvSpPr>
            <a:spLocks noGrp="1"/>
          </p:cNvSpPr>
          <p:nvPr>
            <p:ph idx="1"/>
          </p:nvPr>
        </p:nvSpPr>
        <p:spPr/>
        <p:txBody>
          <a:bodyPr/>
          <a:lstStyle/>
          <a:p>
            <a:pPr marL="0" indent="0">
              <a:buNone/>
            </a:pPr>
            <a:r>
              <a:rPr lang="en-US" dirty="0"/>
              <a:t>Genesis 3:16-19, To the woman He said, “I will greatly multiply your pain in childbirth, in pain you will bring forth children; Yet your desire will be for your husband, and he will rule over you.” Then to Adam He said, “Because you have listened to the voice of your wife, and have eaten from the tree about which I commanded you, saying, ‘You shall not eat from it’; Cursed is the ground because of you; In toil you will eat of it all the days of your life. </a:t>
            </a:r>
          </a:p>
        </p:txBody>
      </p:sp>
    </p:spTree>
    <p:extLst>
      <p:ext uri="{BB962C8B-B14F-4D97-AF65-F5344CB8AC3E}">
        <p14:creationId xmlns:p14="http://schemas.microsoft.com/office/powerpoint/2010/main" val="4208008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AEDDD-5451-904B-8D94-00DA8074724C}"/>
              </a:ext>
            </a:extLst>
          </p:cNvPr>
          <p:cNvSpPr>
            <a:spLocks noGrp="1"/>
          </p:cNvSpPr>
          <p:nvPr>
            <p:ph type="title"/>
          </p:nvPr>
        </p:nvSpPr>
        <p:spPr/>
        <p:txBody>
          <a:bodyPr/>
          <a:lstStyle/>
          <a:p>
            <a:r>
              <a:rPr lang="en-US" dirty="0"/>
              <a:t>The Adamic Covenant </a:t>
            </a:r>
          </a:p>
        </p:txBody>
      </p:sp>
      <p:sp>
        <p:nvSpPr>
          <p:cNvPr id="3" name="Content Placeholder 2">
            <a:extLst>
              <a:ext uri="{FF2B5EF4-FFF2-40B4-BE49-F238E27FC236}">
                <a16:creationId xmlns:a16="http://schemas.microsoft.com/office/drawing/2014/main" id="{46975118-2528-5642-A94C-C51E70833B6B}"/>
              </a:ext>
            </a:extLst>
          </p:cNvPr>
          <p:cNvSpPr>
            <a:spLocks noGrp="1"/>
          </p:cNvSpPr>
          <p:nvPr>
            <p:ph idx="1"/>
          </p:nvPr>
        </p:nvSpPr>
        <p:spPr/>
        <p:txBody>
          <a:bodyPr/>
          <a:lstStyle/>
          <a:p>
            <a:pPr marL="0" indent="0">
              <a:buNone/>
            </a:pPr>
            <a:r>
              <a:rPr lang="en-US" dirty="0"/>
              <a:t>Both thorns and thistles it shall grow for you; And you will eat the plants of the field; By the sweat of your face you will eat bread, till you return to the ground, because from it you were taken; For you are dust, and to dust you shall return.”</a:t>
            </a:r>
          </a:p>
          <a:p>
            <a:pPr marL="0" indent="0">
              <a:buNone/>
            </a:pPr>
            <a:endParaRPr lang="en-US" dirty="0"/>
          </a:p>
        </p:txBody>
      </p:sp>
    </p:spTree>
    <p:extLst>
      <p:ext uri="{BB962C8B-B14F-4D97-AF65-F5344CB8AC3E}">
        <p14:creationId xmlns:p14="http://schemas.microsoft.com/office/powerpoint/2010/main" val="248297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A246-7F8D-C34B-9233-C1DA36FF234D}"/>
              </a:ext>
            </a:extLst>
          </p:cNvPr>
          <p:cNvSpPr>
            <a:spLocks noGrp="1"/>
          </p:cNvSpPr>
          <p:nvPr>
            <p:ph type="title"/>
          </p:nvPr>
        </p:nvSpPr>
        <p:spPr/>
        <p:txBody>
          <a:bodyPr/>
          <a:lstStyle/>
          <a:p>
            <a:r>
              <a:rPr lang="en-US" sz="3600" dirty="0"/>
              <a:t>As the result of Adam’s sin, the following curses were pronounced:</a:t>
            </a:r>
          </a:p>
        </p:txBody>
      </p:sp>
      <p:sp>
        <p:nvSpPr>
          <p:cNvPr id="3" name="Content Placeholder 2">
            <a:extLst>
              <a:ext uri="{FF2B5EF4-FFF2-40B4-BE49-F238E27FC236}">
                <a16:creationId xmlns:a16="http://schemas.microsoft.com/office/drawing/2014/main" id="{61BAFD1F-A0DF-D843-B4D9-BD660A27474B}"/>
              </a:ext>
            </a:extLst>
          </p:cNvPr>
          <p:cNvSpPr>
            <a:spLocks noGrp="1"/>
          </p:cNvSpPr>
          <p:nvPr>
            <p:ph idx="1"/>
          </p:nvPr>
        </p:nvSpPr>
        <p:spPr>
          <a:xfrm>
            <a:off x="0" y="1417638"/>
            <a:ext cx="9144000" cy="5440362"/>
          </a:xfrm>
        </p:spPr>
        <p:txBody>
          <a:bodyPr/>
          <a:lstStyle/>
          <a:p>
            <a:pPr lvl="0"/>
            <a:r>
              <a:rPr lang="en-US" u="sng" dirty="0"/>
              <a:t>Enmity</a:t>
            </a:r>
            <a:r>
              <a:rPr lang="en-US" dirty="0"/>
              <a:t> between Satan and Eve and her descendants</a:t>
            </a:r>
          </a:p>
          <a:p>
            <a:pPr lvl="0"/>
            <a:r>
              <a:rPr lang="en-US" u="sng" dirty="0"/>
              <a:t>Painful</a:t>
            </a:r>
            <a:r>
              <a:rPr lang="en-US" dirty="0"/>
              <a:t> childbirth for women</a:t>
            </a:r>
          </a:p>
          <a:p>
            <a:pPr lvl="0"/>
            <a:r>
              <a:rPr lang="en-US" dirty="0"/>
              <a:t>Marital </a:t>
            </a:r>
            <a:r>
              <a:rPr lang="en-US" u="sng" dirty="0"/>
              <a:t>strife</a:t>
            </a:r>
            <a:endParaRPr lang="en-US" dirty="0"/>
          </a:p>
          <a:p>
            <a:pPr lvl="0"/>
            <a:r>
              <a:rPr lang="en-US" dirty="0"/>
              <a:t>The soil </a:t>
            </a:r>
            <a:r>
              <a:rPr lang="en-US" u="sng" dirty="0"/>
              <a:t>cursed</a:t>
            </a:r>
            <a:endParaRPr lang="en-US" dirty="0"/>
          </a:p>
          <a:p>
            <a:pPr lvl="0"/>
            <a:r>
              <a:rPr lang="en-US" dirty="0"/>
              <a:t>Introduction of </a:t>
            </a:r>
            <a:r>
              <a:rPr lang="en-US" u="sng" dirty="0"/>
              <a:t>thorns</a:t>
            </a:r>
            <a:r>
              <a:rPr lang="en-US" dirty="0"/>
              <a:t> and </a:t>
            </a:r>
            <a:r>
              <a:rPr lang="en-US" u="sng" dirty="0"/>
              <a:t>thistles</a:t>
            </a:r>
            <a:endParaRPr lang="en-US" dirty="0"/>
          </a:p>
          <a:p>
            <a:pPr lvl="0"/>
            <a:r>
              <a:rPr lang="en-US" dirty="0"/>
              <a:t>Survival to be a </a:t>
            </a:r>
            <a:r>
              <a:rPr lang="en-US" u="sng" dirty="0"/>
              <a:t>struggle</a:t>
            </a:r>
          </a:p>
          <a:p>
            <a:pPr lvl="0"/>
            <a:r>
              <a:rPr lang="en-US" u="sng" dirty="0"/>
              <a:t>Death</a:t>
            </a:r>
            <a:r>
              <a:rPr lang="en-US" dirty="0"/>
              <a:t> introduced</a:t>
            </a:r>
          </a:p>
          <a:p>
            <a:pPr lvl="0"/>
            <a:r>
              <a:rPr lang="en-US" dirty="0"/>
              <a:t>Death will be </a:t>
            </a:r>
            <a:r>
              <a:rPr lang="en-US" u="sng" dirty="0"/>
              <a:t>inescapable</a:t>
            </a:r>
            <a:r>
              <a:rPr lang="en-US" dirty="0"/>
              <a:t> for all living things</a:t>
            </a:r>
          </a:p>
          <a:p>
            <a:endParaRPr lang="en-US" dirty="0"/>
          </a:p>
        </p:txBody>
      </p:sp>
    </p:spTree>
    <p:extLst>
      <p:ext uri="{BB962C8B-B14F-4D97-AF65-F5344CB8AC3E}">
        <p14:creationId xmlns:p14="http://schemas.microsoft.com/office/powerpoint/2010/main" val="824023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8589-4636-3E47-8221-D6A9F52BB2BA}"/>
              </a:ext>
            </a:extLst>
          </p:cNvPr>
          <p:cNvSpPr>
            <a:spLocks noGrp="1"/>
          </p:cNvSpPr>
          <p:nvPr>
            <p:ph type="title"/>
          </p:nvPr>
        </p:nvSpPr>
        <p:spPr>
          <a:xfrm>
            <a:off x="457200" y="274638"/>
            <a:ext cx="8229600" cy="106362"/>
          </a:xfrm>
        </p:spPr>
        <p:txBody>
          <a:bodyPr/>
          <a:lstStyle/>
          <a:p>
            <a:endParaRPr lang="en-US" dirty="0"/>
          </a:p>
        </p:txBody>
      </p:sp>
      <p:sp>
        <p:nvSpPr>
          <p:cNvPr id="3" name="Content Placeholder 2">
            <a:extLst>
              <a:ext uri="{FF2B5EF4-FFF2-40B4-BE49-F238E27FC236}">
                <a16:creationId xmlns:a16="http://schemas.microsoft.com/office/drawing/2014/main" id="{58CAC8A4-9888-1D41-9CBC-BF8CEF2B32B6}"/>
              </a:ext>
            </a:extLst>
          </p:cNvPr>
          <p:cNvSpPr>
            <a:spLocks noGrp="1"/>
          </p:cNvSpPr>
          <p:nvPr>
            <p:ph idx="1"/>
          </p:nvPr>
        </p:nvSpPr>
        <p:spPr>
          <a:xfrm>
            <a:off x="114300" y="635000"/>
            <a:ext cx="8890000" cy="6096000"/>
          </a:xfrm>
        </p:spPr>
        <p:txBody>
          <a:bodyPr/>
          <a:lstStyle/>
          <a:p>
            <a:r>
              <a:rPr lang="en-US" dirty="0"/>
              <a:t>Although these curses are severe and inescapable, a wonderful promise of grace was also included in the Adamic Covenant. </a:t>
            </a:r>
          </a:p>
          <a:p>
            <a:r>
              <a:rPr lang="en-US" dirty="0"/>
              <a:t>Genesis 3:15 is often referred to as the “Proto-Gospel” or “Protoevangelium”, what is known as the: “First Gospel.” </a:t>
            </a:r>
          </a:p>
          <a:p>
            <a:r>
              <a:rPr lang="en-US" dirty="0"/>
              <a:t>Speaking to Satan, God says, “And I will put enmity between you and the woman, / And between your seed and her seed; / He shall bruise you on the head, / And you shall bruise him on the heel.”</a:t>
            </a:r>
          </a:p>
          <a:p>
            <a:endParaRPr lang="en-US" dirty="0"/>
          </a:p>
        </p:txBody>
      </p:sp>
    </p:spTree>
    <p:extLst>
      <p:ext uri="{BB962C8B-B14F-4D97-AF65-F5344CB8AC3E}">
        <p14:creationId xmlns:p14="http://schemas.microsoft.com/office/powerpoint/2010/main" val="231560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65DB-684B-1349-89B9-A371A5E966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4485B4-2A34-4740-B46E-DEAB81CC0936}"/>
              </a:ext>
            </a:extLst>
          </p:cNvPr>
          <p:cNvSpPr>
            <a:spLocks noGrp="1"/>
          </p:cNvSpPr>
          <p:nvPr>
            <p:ph idx="1"/>
          </p:nvPr>
        </p:nvSpPr>
        <p:spPr/>
        <p:txBody>
          <a:bodyPr/>
          <a:lstStyle/>
          <a:p>
            <a:r>
              <a:rPr lang="en-US" dirty="0"/>
              <a:t>Here God promises that one born of a woman would be wounded in the process of destroying Satan. </a:t>
            </a:r>
          </a:p>
          <a:p>
            <a:r>
              <a:rPr lang="en-US" dirty="0"/>
              <a:t>The “seed” of the woman who would crush the Serpent’s head is none other than Jesus Christ (see Galatians 4:4 and 1 John 3:8). </a:t>
            </a:r>
          </a:p>
          <a:p>
            <a:r>
              <a:rPr lang="en-US" dirty="0"/>
              <a:t>Even in the midst of the curse, God’s gracious provision of salvation shines through.</a:t>
            </a:r>
          </a:p>
          <a:p>
            <a:endParaRPr lang="en-US" dirty="0"/>
          </a:p>
        </p:txBody>
      </p:sp>
    </p:spTree>
    <p:extLst>
      <p:ext uri="{BB962C8B-B14F-4D97-AF65-F5344CB8AC3E}">
        <p14:creationId xmlns:p14="http://schemas.microsoft.com/office/powerpoint/2010/main" val="3390832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981EC-9115-4743-BE80-94937EDDD445}"/>
              </a:ext>
            </a:extLst>
          </p:cNvPr>
          <p:cNvSpPr>
            <a:spLocks noGrp="1"/>
          </p:cNvSpPr>
          <p:nvPr>
            <p:ph type="title"/>
          </p:nvPr>
        </p:nvSpPr>
        <p:spPr>
          <a:xfrm>
            <a:off x="457200" y="274638"/>
            <a:ext cx="8229600" cy="500062"/>
          </a:xfrm>
        </p:spPr>
        <p:txBody>
          <a:bodyPr/>
          <a:lstStyle/>
          <a:p>
            <a:r>
              <a:rPr lang="en-US" dirty="0"/>
              <a:t>Adam is a type of Christ</a:t>
            </a:r>
          </a:p>
        </p:txBody>
      </p:sp>
      <p:sp>
        <p:nvSpPr>
          <p:cNvPr id="3" name="Content Placeholder 2">
            <a:extLst>
              <a:ext uri="{FF2B5EF4-FFF2-40B4-BE49-F238E27FC236}">
                <a16:creationId xmlns:a16="http://schemas.microsoft.com/office/drawing/2014/main" id="{0B7BEDF8-057C-3947-90E7-D0F6DB933F30}"/>
              </a:ext>
            </a:extLst>
          </p:cNvPr>
          <p:cNvSpPr>
            <a:spLocks noGrp="1"/>
          </p:cNvSpPr>
          <p:nvPr>
            <p:ph idx="1"/>
          </p:nvPr>
        </p:nvSpPr>
        <p:spPr>
          <a:xfrm>
            <a:off x="0" y="774700"/>
            <a:ext cx="9144000" cy="6083300"/>
          </a:xfrm>
        </p:spPr>
        <p:txBody>
          <a:bodyPr/>
          <a:lstStyle/>
          <a:p>
            <a:r>
              <a:rPr lang="en-US" dirty="0"/>
              <a:t>He is a </a:t>
            </a:r>
            <a:r>
              <a:rPr lang="en-US" u="sng" dirty="0"/>
              <a:t>son</a:t>
            </a:r>
            <a:r>
              <a:rPr lang="en-US" dirty="0"/>
              <a:t> of </a:t>
            </a:r>
            <a:r>
              <a:rPr lang="en-US" u="sng" dirty="0"/>
              <a:t>God</a:t>
            </a:r>
            <a:r>
              <a:rPr lang="en-US" dirty="0"/>
              <a:t> (direct creation of God) Luke 3:38 </a:t>
            </a:r>
          </a:p>
          <a:p>
            <a:pPr lvl="0"/>
            <a:r>
              <a:rPr lang="en-US" dirty="0"/>
              <a:t>Adam was not deceived, he took the forbidden fruit because He loved Eve and </a:t>
            </a:r>
            <a:r>
              <a:rPr lang="en-US" u="sng" dirty="0"/>
              <a:t>chose</a:t>
            </a:r>
            <a:r>
              <a:rPr lang="en-US" dirty="0"/>
              <a:t> to suffer with her 1 Timothy 2:14</a:t>
            </a:r>
          </a:p>
          <a:p>
            <a:pPr lvl="0"/>
            <a:r>
              <a:rPr lang="en-US" dirty="0"/>
              <a:t>He prefigures </a:t>
            </a:r>
            <a:r>
              <a:rPr lang="en-US" u="sng" dirty="0"/>
              <a:t>Christ</a:t>
            </a:r>
            <a:r>
              <a:rPr lang="en-US" dirty="0"/>
              <a:t> who was to come Romans 5:14</a:t>
            </a:r>
          </a:p>
          <a:p>
            <a:pPr lvl="0"/>
            <a:r>
              <a:rPr lang="en-US" dirty="0"/>
              <a:t>He was the means of </a:t>
            </a:r>
            <a:r>
              <a:rPr lang="en-US" u="sng" dirty="0"/>
              <a:t>salvation</a:t>
            </a:r>
            <a:r>
              <a:rPr lang="en-US" dirty="0"/>
              <a:t> for Eve (took on sin or made sin for her) (As Christ did for us, 2 Cor 5:21)</a:t>
            </a:r>
          </a:p>
          <a:p>
            <a:pPr lvl="0"/>
            <a:r>
              <a:rPr lang="en-US" dirty="0"/>
              <a:t>The redeemer had to be a </a:t>
            </a:r>
            <a:r>
              <a:rPr lang="en-US" u="sng" dirty="0"/>
              <a:t>kinsman</a:t>
            </a:r>
            <a:r>
              <a:rPr lang="en-US" dirty="0"/>
              <a:t> redeemer, Revelation 5</a:t>
            </a:r>
          </a:p>
          <a:p>
            <a:pPr lvl="0"/>
            <a:r>
              <a:rPr lang="en-US" dirty="0"/>
              <a:t>As Eve was to Adam, the </a:t>
            </a:r>
            <a:r>
              <a:rPr lang="en-US" u="sng" dirty="0"/>
              <a:t>Church</a:t>
            </a:r>
            <a:r>
              <a:rPr lang="en-US" dirty="0"/>
              <a:t> is the bride of Christ Isaiah 62:5, 2 Cor 11:2, Revelation 21:2,22:17</a:t>
            </a:r>
          </a:p>
          <a:p>
            <a:endParaRPr lang="en-US" dirty="0"/>
          </a:p>
        </p:txBody>
      </p:sp>
    </p:spTree>
    <p:extLst>
      <p:ext uri="{BB962C8B-B14F-4D97-AF65-F5344CB8AC3E}">
        <p14:creationId xmlns:p14="http://schemas.microsoft.com/office/powerpoint/2010/main" val="2306888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B30C-409A-1146-BF6B-837332EDF3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ED271B-5D8E-9647-9489-88FFB38673C7}"/>
              </a:ext>
            </a:extLst>
          </p:cNvPr>
          <p:cNvSpPr>
            <a:spLocks noGrp="1"/>
          </p:cNvSpPr>
          <p:nvPr>
            <p:ph idx="1"/>
          </p:nvPr>
        </p:nvSpPr>
        <p:spPr/>
        <p:txBody>
          <a:bodyPr/>
          <a:lstStyle/>
          <a:p>
            <a:r>
              <a:rPr lang="en-US" dirty="0"/>
              <a:t>Q - What did Adam and Eve give up for the fruit?  </a:t>
            </a:r>
          </a:p>
          <a:p>
            <a:r>
              <a:rPr lang="en-US" dirty="0"/>
              <a:t>Q - What reasons have you heard in the past for why Adam ate the fruit?</a:t>
            </a:r>
          </a:p>
          <a:p>
            <a:r>
              <a:rPr lang="en-US" dirty="0"/>
              <a:t>Q - How does understanding Adam’s decision make you think about Jesus giving His life for us?</a:t>
            </a:r>
          </a:p>
          <a:p>
            <a:pPr marL="0" indent="0">
              <a:buNone/>
            </a:pPr>
            <a:endParaRPr lang="en-US" dirty="0"/>
          </a:p>
        </p:txBody>
      </p:sp>
    </p:spTree>
    <p:extLst>
      <p:ext uri="{BB962C8B-B14F-4D97-AF65-F5344CB8AC3E}">
        <p14:creationId xmlns:p14="http://schemas.microsoft.com/office/powerpoint/2010/main" val="3049048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ECF50-0BD6-5D47-818B-55D673E7EE12}"/>
              </a:ext>
            </a:extLst>
          </p:cNvPr>
          <p:cNvSpPr>
            <a:spLocks noGrp="1"/>
          </p:cNvSpPr>
          <p:nvPr>
            <p:ph type="title"/>
          </p:nvPr>
        </p:nvSpPr>
        <p:spPr>
          <a:xfrm>
            <a:off x="457200" y="274638"/>
            <a:ext cx="8229600" cy="550862"/>
          </a:xfrm>
        </p:spPr>
        <p:txBody>
          <a:bodyPr/>
          <a:lstStyle/>
          <a:p>
            <a:r>
              <a:rPr lang="en-US" dirty="0"/>
              <a:t>The Noahic Covenant</a:t>
            </a:r>
          </a:p>
        </p:txBody>
      </p:sp>
      <p:sp>
        <p:nvSpPr>
          <p:cNvPr id="3" name="Content Placeholder 2">
            <a:extLst>
              <a:ext uri="{FF2B5EF4-FFF2-40B4-BE49-F238E27FC236}">
                <a16:creationId xmlns:a16="http://schemas.microsoft.com/office/drawing/2014/main" id="{C7E5B7CA-1C2F-9F46-A9CA-C5ACD172A4B3}"/>
              </a:ext>
            </a:extLst>
          </p:cNvPr>
          <p:cNvSpPr>
            <a:spLocks noGrp="1"/>
          </p:cNvSpPr>
          <p:nvPr>
            <p:ph idx="1"/>
          </p:nvPr>
        </p:nvSpPr>
        <p:spPr>
          <a:xfrm>
            <a:off x="0" y="914400"/>
            <a:ext cx="9144000" cy="5943600"/>
          </a:xfrm>
        </p:spPr>
        <p:txBody>
          <a:bodyPr/>
          <a:lstStyle/>
          <a:p>
            <a:r>
              <a:rPr lang="en-US" dirty="0"/>
              <a:t>Genesis 9:8-17</a:t>
            </a:r>
          </a:p>
          <a:p>
            <a:r>
              <a:rPr lang="en-US" dirty="0"/>
              <a:t>Then God spoke to Noah and to his sons with him, saying, “Now behold, I Myself do establish My covenant with you, and with your descendants after you; and with every living creature that is with you, the birds, the cattle, and every beast of the earth with you; of all that comes out of the ark, even every beast of the earth. I establish My covenant with you; and all flesh shall never again be cut off by the water of the flood, neither shall there again be a flood to destroy the earth.”</a:t>
            </a:r>
          </a:p>
        </p:txBody>
      </p:sp>
    </p:spTree>
    <p:extLst>
      <p:ext uri="{BB962C8B-B14F-4D97-AF65-F5344CB8AC3E}">
        <p14:creationId xmlns:p14="http://schemas.microsoft.com/office/powerpoint/2010/main" val="3274383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ECF50-0BD6-5D47-818B-55D673E7EE12}"/>
              </a:ext>
            </a:extLst>
          </p:cNvPr>
          <p:cNvSpPr>
            <a:spLocks noGrp="1"/>
          </p:cNvSpPr>
          <p:nvPr>
            <p:ph type="title"/>
          </p:nvPr>
        </p:nvSpPr>
        <p:spPr>
          <a:xfrm>
            <a:off x="457200" y="274638"/>
            <a:ext cx="8229600" cy="423862"/>
          </a:xfrm>
        </p:spPr>
        <p:txBody>
          <a:bodyPr/>
          <a:lstStyle/>
          <a:p>
            <a:r>
              <a:rPr lang="en-US" dirty="0"/>
              <a:t>The Noahic Covenant</a:t>
            </a:r>
          </a:p>
        </p:txBody>
      </p:sp>
      <p:sp>
        <p:nvSpPr>
          <p:cNvPr id="3" name="Content Placeholder 2">
            <a:extLst>
              <a:ext uri="{FF2B5EF4-FFF2-40B4-BE49-F238E27FC236}">
                <a16:creationId xmlns:a16="http://schemas.microsoft.com/office/drawing/2014/main" id="{C7E5B7CA-1C2F-9F46-A9CA-C5ACD172A4B3}"/>
              </a:ext>
            </a:extLst>
          </p:cNvPr>
          <p:cNvSpPr>
            <a:spLocks noGrp="1"/>
          </p:cNvSpPr>
          <p:nvPr>
            <p:ph idx="1"/>
          </p:nvPr>
        </p:nvSpPr>
        <p:spPr>
          <a:xfrm>
            <a:off x="0" y="698500"/>
            <a:ext cx="9144000" cy="6159500"/>
          </a:xfrm>
        </p:spPr>
        <p:txBody>
          <a:bodyPr/>
          <a:lstStyle/>
          <a:p>
            <a:pPr marL="0" indent="0">
              <a:buNone/>
            </a:pPr>
            <a:r>
              <a:rPr lang="en-US" sz="2800" dirty="0"/>
              <a:t>God said, “This is the sign of the covenant which I am making between Me and you and every living creature that is with you, for all successive generations; I set My bow in the cloud, and it shall be for a sign of a covenant between Me and the earth. It shall come about, when I bring a cloud over the earth, that the bow will be seen in the cloud, and I will remember My covenant, which is between Me and you and every living creature of all flesh; and never again shall the water become a flood to destroy all flesh. When the bow is in the cloud, then I will look upon it, to remember the everlasting covenant between God and every living creature of all flesh that is on the earth.” And God said to Noah, “This is the sign of the covenant which I have established between Me and all flesh that is on the earth.”</a:t>
            </a:r>
          </a:p>
          <a:p>
            <a:pPr marL="0" indent="0">
              <a:buNone/>
            </a:pPr>
            <a:endParaRPr lang="en-US" dirty="0"/>
          </a:p>
        </p:txBody>
      </p:sp>
    </p:spTree>
    <p:extLst>
      <p:ext uri="{BB962C8B-B14F-4D97-AF65-F5344CB8AC3E}">
        <p14:creationId xmlns:p14="http://schemas.microsoft.com/office/powerpoint/2010/main" val="1822844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2C4D-3CFD-FA45-A6C7-3E6430CD6DFC}"/>
              </a:ext>
            </a:extLst>
          </p:cNvPr>
          <p:cNvSpPr>
            <a:spLocks noGrp="1"/>
          </p:cNvSpPr>
          <p:nvPr>
            <p:ph type="title"/>
          </p:nvPr>
        </p:nvSpPr>
        <p:spPr>
          <a:xfrm>
            <a:off x="457200" y="274638"/>
            <a:ext cx="8229600" cy="512762"/>
          </a:xfrm>
        </p:spPr>
        <p:txBody>
          <a:bodyPr/>
          <a:lstStyle/>
          <a:p>
            <a:endParaRPr lang="en-US" dirty="0"/>
          </a:p>
        </p:txBody>
      </p:sp>
      <p:sp>
        <p:nvSpPr>
          <p:cNvPr id="3" name="Content Placeholder 2">
            <a:extLst>
              <a:ext uri="{FF2B5EF4-FFF2-40B4-BE49-F238E27FC236}">
                <a16:creationId xmlns:a16="http://schemas.microsoft.com/office/drawing/2014/main" id="{C8B7FC4E-D477-9A43-89C8-A1095B26BA05}"/>
              </a:ext>
            </a:extLst>
          </p:cNvPr>
          <p:cNvSpPr>
            <a:spLocks noGrp="1"/>
          </p:cNvSpPr>
          <p:nvPr>
            <p:ph idx="1"/>
          </p:nvPr>
        </p:nvSpPr>
        <p:spPr>
          <a:xfrm>
            <a:off x="190500" y="1117600"/>
            <a:ext cx="8712200" cy="5537200"/>
          </a:xfrm>
        </p:spPr>
        <p:txBody>
          <a:bodyPr/>
          <a:lstStyle/>
          <a:p>
            <a:r>
              <a:rPr lang="en-US" dirty="0"/>
              <a:t>The Noahic Covenant, is the promise that God made to Noah, his descendants, and really the entire world, after the world wide flood. The Noahic Covenant has several distinguishing features. </a:t>
            </a:r>
          </a:p>
          <a:p>
            <a:pPr lvl="0"/>
            <a:r>
              <a:rPr lang="en-US" dirty="0"/>
              <a:t>First, it is an </a:t>
            </a:r>
            <a:r>
              <a:rPr lang="en-US" u="sng" dirty="0"/>
              <a:t>unconditional</a:t>
            </a:r>
            <a:r>
              <a:rPr lang="en-US" dirty="0"/>
              <a:t> covenant </a:t>
            </a:r>
          </a:p>
          <a:p>
            <a:pPr lvl="0"/>
            <a:r>
              <a:rPr lang="en-US" dirty="0"/>
              <a:t>Second, it was made to Noah and all his descendants as well as “</a:t>
            </a:r>
            <a:r>
              <a:rPr lang="en-US" u="sng" dirty="0"/>
              <a:t>every living creature</a:t>
            </a:r>
            <a:r>
              <a:rPr lang="en-US" dirty="0"/>
              <a:t>” and the earth in general (Genesis 9:8-10) </a:t>
            </a:r>
          </a:p>
          <a:p>
            <a:pPr lvl="0"/>
            <a:r>
              <a:rPr lang="en-US" dirty="0"/>
              <a:t>Third, it was sealed with a sign, the </a:t>
            </a:r>
            <a:r>
              <a:rPr lang="en-US" u="sng" dirty="0"/>
              <a:t>rainbow</a:t>
            </a:r>
            <a:endParaRPr lang="en-US" dirty="0"/>
          </a:p>
          <a:p>
            <a:endParaRPr lang="en-US" dirty="0"/>
          </a:p>
        </p:txBody>
      </p:sp>
    </p:spTree>
    <p:extLst>
      <p:ext uri="{BB962C8B-B14F-4D97-AF65-F5344CB8AC3E}">
        <p14:creationId xmlns:p14="http://schemas.microsoft.com/office/powerpoint/2010/main" val="529549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55BF7-CFF6-8749-9339-AFD2FC9AB3E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A564B4-661A-5F40-A44D-2C4DD43E54B6}"/>
              </a:ext>
            </a:extLst>
          </p:cNvPr>
          <p:cNvSpPr>
            <a:spLocks noGrp="1"/>
          </p:cNvSpPr>
          <p:nvPr>
            <p:ph idx="1"/>
          </p:nvPr>
        </p:nvSpPr>
        <p:spPr/>
        <p:txBody>
          <a:bodyPr/>
          <a:lstStyle/>
          <a:p>
            <a:pPr marL="0" indent="0">
              <a:buNone/>
            </a:pPr>
            <a:r>
              <a:rPr lang="en-US" dirty="0"/>
              <a:t>The Noahic Covenant is an unconditional covenant because it does not depend upon anything Noah or his descendants had to do to fulfill the covenant. </a:t>
            </a:r>
          </a:p>
          <a:p>
            <a:pPr marL="0" indent="0">
              <a:buNone/>
            </a:pPr>
            <a:endParaRPr lang="en-US" dirty="0"/>
          </a:p>
        </p:txBody>
      </p:sp>
      <p:pic>
        <p:nvPicPr>
          <p:cNvPr id="4" name="Picture 3">
            <a:extLst>
              <a:ext uri="{FF2B5EF4-FFF2-40B4-BE49-F238E27FC236}">
                <a16:creationId xmlns:a16="http://schemas.microsoft.com/office/drawing/2014/main" id="{DDDB4015-A285-6447-BD71-EB6A2659CDD6}"/>
              </a:ext>
            </a:extLst>
          </p:cNvPr>
          <p:cNvPicPr>
            <a:picLocks noChangeAspect="1"/>
          </p:cNvPicPr>
          <p:nvPr/>
        </p:nvPicPr>
        <p:blipFill>
          <a:blip r:embed="rId2"/>
          <a:stretch>
            <a:fillRect/>
          </a:stretch>
        </p:blipFill>
        <p:spPr>
          <a:xfrm>
            <a:off x="0" y="25758"/>
            <a:ext cx="9144000" cy="6858000"/>
          </a:xfrm>
          <a:prstGeom prst="rect">
            <a:avLst/>
          </a:prstGeom>
        </p:spPr>
      </p:pic>
    </p:spTree>
    <p:extLst>
      <p:ext uri="{BB962C8B-B14F-4D97-AF65-F5344CB8AC3E}">
        <p14:creationId xmlns:p14="http://schemas.microsoft.com/office/powerpoint/2010/main" val="740167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F509-10A7-6C4F-B4AB-024889FE2DAE}"/>
              </a:ext>
            </a:extLst>
          </p:cNvPr>
          <p:cNvSpPr>
            <a:spLocks noGrp="1"/>
          </p:cNvSpPr>
          <p:nvPr>
            <p:ph type="title"/>
          </p:nvPr>
        </p:nvSpPr>
        <p:spPr>
          <a:xfrm>
            <a:off x="457200" y="274638"/>
            <a:ext cx="8229600" cy="106362"/>
          </a:xfrm>
        </p:spPr>
        <p:txBody>
          <a:bodyPr/>
          <a:lstStyle/>
          <a:p>
            <a:endParaRPr lang="en-US" dirty="0"/>
          </a:p>
        </p:txBody>
      </p:sp>
      <p:sp>
        <p:nvSpPr>
          <p:cNvPr id="3" name="Content Placeholder 2">
            <a:extLst>
              <a:ext uri="{FF2B5EF4-FFF2-40B4-BE49-F238E27FC236}">
                <a16:creationId xmlns:a16="http://schemas.microsoft.com/office/drawing/2014/main" id="{4A0B1632-259A-174F-963D-DF40C8C6472D}"/>
              </a:ext>
            </a:extLst>
          </p:cNvPr>
          <p:cNvSpPr>
            <a:spLocks noGrp="1"/>
          </p:cNvSpPr>
          <p:nvPr>
            <p:ph idx="1"/>
          </p:nvPr>
        </p:nvSpPr>
        <p:spPr>
          <a:xfrm>
            <a:off x="228600" y="635000"/>
            <a:ext cx="8458200" cy="6134100"/>
          </a:xfrm>
        </p:spPr>
        <p:txBody>
          <a:bodyPr/>
          <a:lstStyle/>
          <a:p>
            <a:pPr lvl="0"/>
            <a:r>
              <a:rPr lang="en-US" dirty="0"/>
              <a:t>The promise is based upon </a:t>
            </a:r>
            <a:r>
              <a:rPr lang="en-US" u="sng" dirty="0"/>
              <a:t>God’s</a:t>
            </a:r>
            <a:r>
              <a:rPr lang="en-US" dirty="0"/>
              <a:t> faithfulness alone </a:t>
            </a:r>
          </a:p>
          <a:p>
            <a:pPr lvl="0"/>
            <a:r>
              <a:rPr lang="en-US" dirty="0"/>
              <a:t>Because of God’s faithfulness to always do what He says He will do, we can know today with certainty that there will never be another </a:t>
            </a:r>
            <a:r>
              <a:rPr lang="en-US" u="sng" dirty="0"/>
              <a:t>worldwide flood </a:t>
            </a:r>
            <a:r>
              <a:rPr lang="en-US" dirty="0"/>
              <a:t>as there was in the days of Noah, no matter how wicked mankind becomes </a:t>
            </a:r>
          </a:p>
          <a:p>
            <a:pPr lvl="0"/>
            <a:r>
              <a:rPr lang="en-US" dirty="0"/>
              <a:t>Neither the </a:t>
            </a:r>
            <a:r>
              <a:rPr lang="en-US" u="sng" dirty="0"/>
              <a:t>wickedness</a:t>
            </a:r>
            <a:r>
              <a:rPr lang="en-US" dirty="0"/>
              <a:t> of mankind, nor their </a:t>
            </a:r>
            <a:r>
              <a:rPr lang="en-US" u="sng" dirty="0"/>
              <a:t>righteousness</a:t>
            </a:r>
            <a:r>
              <a:rPr lang="en-US" dirty="0"/>
              <a:t>, will change this unconditional covenant </a:t>
            </a:r>
          </a:p>
          <a:p>
            <a:endParaRPr lang="en-US" dirty="0"/>
          </a:p>
        </p:txBody>
      </p:sp>
    </p:spTree>
    <p:extLst>
      <p:ext uri="{BB962C8B-B14F-4D97-AF65-F5344CB8AC3E}">
        <p14:creationId xmlns:p14="http://schemas.microsoft.com/office/powerpoint/2010/main" val="475627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60D22-5FFF-8841-A1E8-E80ABF8BE3D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CE9F11-3462-BA43-A485-6D9E6FDF44C1}"/>
              </a:ext>
            </a:extLst>
          </p:cNvPr>
          <p:cNvSpPr>
            <a:spLocks noGrp="1"/>
          </p:cNvSpPr>
          <p:nvPr>
            <p:ph idx="1"/>
          </p:nvPr>
        </p:nvSpPr>
        <p:spPr/>
        <p:txBody>
          <a:bodyPr/>
          <a:lstStyle/>
          <a:p>
            <a:pPr lvl="0"/>
            <a:r>
              <a:rPr lang="en-US" dirty="0"/>
              <a:t>There is no "condition" under which God will renege on His </a:t>
            </a:r>
            <a:r>
              <a:rPr lang="en-US" u="sng" dirty="0"/>
              <a:t>promise</a:t>
            </a:r>
            <a:r>
              <a:rPr lang="en-US" dirty="0"/>
              <a:t> </a:t>
            </a:r>
          </a:p>
          <a:p>
            <a:pPr lvl="0"/>
            <a:r>
              <a:rPr lang="en-US" dirty="0"/>
              <a:t>This does not mean that God will never again destroy the earth, however. He has promised to one day destroy the earth by </a:t>
            </a:r>
            <a:r>
              <a:rPr lang="en-US" u="sng" dirty="0"/>
              <a:t>fire</a:t>
            </a:r>
            <a:r>
              <a:rPr lang="en-US" dirty="0"/>
              <a:t> (2 Peter 3:10, 11; Revelation 20:9, 21:1 ) in the terrible events known as the “day of the Lord.”</a:t>
            </a:r>
          </a:p>
          <a:p>
            <a:endParaRPr lang="en-US" dirty="0"/>
          </a:p>
        </p:txBody>
      </p:sp>
    </p:spTree>
    <p:extLst>
      <p:ext uri="{BB962C8B-B14F-4D97-AF65-F5344CB8AC3E}">
        <p14:creationId xmlns:p14="http://schemas.microsoft.com/office/powerpoint/2010/main" val="3963887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FA65-AF0B-A84C-A5F3-BC4012491E1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D367EF-D2F3-2144-B92F-34A324F0F22E}"/>
              </a:ext>
            </a:extLst>
          </p:cNvPr>
          <p:cNvSpPr>
            <a:spLocks noGrp="1"/>
          </p:cNvSpPr>
          <p:nvPr>
            <p:ph idx="1"/>
          </p:nvPr>
        </p:nvSpPr>
        <p:spPr/>
        <p:txBody>
          <a:bodyPr/>
          <a:lstStyle/>
          <a:p>
            <a:pPr marL="0" indent="0">
              <a:buNone/>
            </a:pPr>
            <a:endParaRPr lang="en-US" dirty="0"/>
          </a:p>
          <a:p>
            <a:pPr marL="0" indent="0">
              <a:buNone/>
            </a:pPr>
            <a:r>
              <a:rPr lang="en-US" dirty="0"/>
              <a:t>After the flood God promised that He would never again send a worldwide flood to destroy the earth as an act of His divine judgment for sin. </a:t>
            </a:r>
          </a:p>
          <a:p>
            <a:pPr marL="0" indent="0">
              <a:buNone/>
            </a:pPr>
            <a:endParaRPr lang="en-US" dirty="0"/>
          </a:p>
        </p:txBody>
      </p:sp>
    </p:spTree>
    <p:extLst>
      <p:ext uri="{BB962C8B-B14F-4D97-AF65-F5344CB8AC3E}">
        <p14:creationId xmlns:p14="http://schemas.microsoft.com/office/powerpoint/2010/main" val="2373553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E3B51-569D-164A-9350-3B74A287E8F1}"/>
              </a:ext>
            </a:extLst>
          </p:cNvPr>
          <p:cNvSpPr>
            <a:spLocks noGrp="1"/>
          </p:cNvSpPr>
          <p:nvPr>
            <p:ph type="title"/>
          </p:nvPr>
        </p:nvSpPr>
        <p:spPr>
          <a:xfrm>
            <a:off x="457200" y="274638"/>
            <a:ext cx="8229600" cy="131762"/>
          </a:xfrm>
        </p:spPr>
        <p:txBody>
          <a:bodyPr/>
          <a:lstStyle/>
          <a:p>
            <a:endParaRPr lang="en-US" dirty="0"/>
          </a:p>
        </p:txBody>
      </p:sp>
      <p:sp>
        <p:nvSpPr>
          <p:cNvPr id="3" name="Content Placeholder 2">
            <a:extLst>
              <a:ext uri="{FF2B5EF4-FFF2-40B4-BE49-F238E27FC236}">
                <a16:creationId xmlns:a16="http://schemas.microsoft.com/office/drawing/2014/main" id="{3CE1C857-5A31-334F-8328-097285F6FCF5}"/>
              </a:ext>
            </a:extLst>
          </p:cNvPr>
          <p:cNvSpPr>
            <a:spLocks noGrp="1"/>
          </p:cNvSpPr>
          <p:nvPr>
            <p:ph idx="1"/>
          </p:nvPr>
        </p:nvSpPr>
        <p:spPr>
          <a:xfrm>
            <a:off x="127000" y="698500"/>
            <a:ext cx="8928100" cy="6057900"/>
          </a:xfrm>
        </p:spPr>
        <p:txBody>
          <a:bodyPr/>
          <a:lstStyle/>
          <a:p>
            <a:pPr lvl="0"/>
            <a:r>
              <a:rPr lang="en-US" sz="3000" dirty="0"/>
              <a:t>As a sign to remind Noah and his descendants of His covenantal promise, God “set the </a:t>
            </a:r>
            <a:r>
              <a:rPr lang="en-US" sz="3000" u="sng" dirty="0"/>
              <a:t>rainbow</a:t>
            </a:r>
            <a:r>
              <a:rPr lang="en-US" sz="3000" dirty="0"/>
              <a:t> in the cloud” </a:t>
            </a:r>
          </a:p>
          <a:p>
            <a:pPr lvl="0"/>
            <a:r>
              <a:rPr lang="en-US" sz="3000" dirty="0"/>
              <a:t>Genesis 9:12-13, God said, “This is the sign of the covenant which I am making between Me and you and every living creature that is with you, for all successive generations; I set My bow in the cloud, and it shall be for a sign of a covenant between Me and the earth.</a:t>
            </a:r>
          </a:p>
          <a:p>
            <a:pPr lvl="0"/>
            <a:r>
              <a:rPr lang="en-US" sz="3000" dirty="0"/>
              <a:t>Just as </a:t>
            </a:r>
            <a:r>
              <a:rPr lang="en-US" sz="3000" u="sng" dirty="0"/>
              <a:t>circumcision</a:t>
            </a:r>
            <a:r>
              <a:rPr lang="en-US" sz="3000" dirty="0"/>
              <a:t> was the sign of the Abrahamic Covenant, the rainbow is the sign of the Noahic Covenant</a:t>
            </a:r>
          </a:p>
          <a:p>
            <a:endParaRPr lang="en-US" dirty="0"/>
          </a:p>
        </p:txBody>
      </p:sp>
    </p:spTree>
    <p:extLst>
      <p:ext uri="{BB962C8B-B14F-4D97-AF65-F5344CB8AC3E}">
        <p14:creationId xmlns:p14="http://schemas.microsoft.com/office/powerpoint/2010/main" val="2678819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AF55A-F7D0-6B48-B91B-34E97F2559A5}"/>
              </a:ext>
            </a:extLst>
          </p:cNvPr>
          <p:cNvSpPr>
            <a:spLocks noGrp="1"/>
          </p:cNvSpPr>
          <p:nvPr>
            <p:ph type="title"/>
          </p:nvPr>
        </p:nvSpPr>
        <p:spPr>
          <a:xfrm>
            <a:off x="457200" y="274638"/>
            <a:ext cx="8229600" cy="45719"/>
          </a:xfrm>
        </p:spPr>
        <p:txBody>
          <a:bodyPr/>
          <a:lstStyle/>
          <a:p>
            <a:endParaRPr lang="en-US" dirty="0"/>
          </a:p>
        </p:txBody>
      </p:sp>
      <p:sp>
        <p:nvSpPr>
          <p:cNvPr id="3" name="Content Placeholder 2">
            <a:extLst>
              <a:ext uri="{FF2B5EF4-FFF2-40B4-BE49-F238E27FC236}">
                <a16:creationId xmlns:a16="http://schemas.microsoft.com/office/drawing/2014/main" id="{41458CA6-AA70-BC46-B5D6-C07658BF2265}"/>
              </a:ext>
            </a:extLst>
          </p:cNvPr>
          <p:cNvSpPr>
            <a:spLocks noGrp="1"/>
          </p:cNvSpPr>
          <p:nvPr>
            <p:ph idx="1"/>
          </p:nvPr>
        </p:nvSpPr>
        <p:spPr>
          <a:xfrm>
            <a:off x="101600" y="508000"/>
            <a:ext cx="8915400" cy="6261100"/>
          </a:xfrm>
        </p:spPr>
        <p:txBody>
          <a:bodyPr/>
          <a:lstStyle/>
          <a:p>
            <a:pPr lvl="0"/>
            <a:r>
              <a:rPr lang="en-US" sz="3000" dirty="0"/>
              <a:t>When we see a rainbow we should always be reminded of God’s faithfulness and His amazing </a:t>
            </a:r>
            <a:r>
              <a:rPr lang="en-US" sz="3000" u="sng" dirty="0"/>
              <a:t>grace</a:t>
            </a:r>
            <a:r>
              <a:rPr lang="en-US" sz="3000" dirty="0"/>
              <a:t> </a:t>
            </a:r>
          </a:p>
          <a:p>
            <a:pPr lvl="0"/>
            <a:r>
              <a:rPr lang="en-US" sz="3000" dirty="0"/>
              <a:t>We should also be reminded that our God is a </a:t>
            </a:r>
            <a:r>
              <a:rPr lang="en-US" sz="3000" u="sng" dirty="0"/>
              <a:t>holy</a:t>
            </a:r>
            <a:r>
              <a:rPr lang="en-US" sz="3000" dirty="0"/>
              <a:t> and </a:t>
            </a:r>
            <a:r>
              <a:rPr lang="en-US" sz="3000" u="sng" dirty="0"/>
              <a:t>righteous</a:t>
            </a:r>
            <a:r>
              <a:rPr lang="en-US" sz="3000" dirty="0"/>
              <a:t> God who has a holy hatred for sin and who will not allow sin to go unpunished forever </a:t>
            </a:r>
          </a:p>
          <a:p>
            <a:pPr lvl="0"/>
            <a:r>
              <a:rPr lang="en-US" sz="3000" dirty="0"/>
              <a:t>Just as God provided a way for Noah and his family to be saved in the ark, He also has provided a way for us to be </a:t>
            </a:r>
            <a:r>
              <a:rPr lang="en-US" sz="3000" u="sng" dirty="0"/>
              <a:t>saved </a:t>
            </a:r>
            <a:r>
              <a:rPr lang="en-US" sz="3000" dirty="0"/>
              <a:t>through Jesus Christ </a:t>
            </a:r>
          </a:p>
          <a:p>
            <a:pPr lvl="0"/>
            <a:r>
              <a:rPr lang="en-US" sz="3000" dirty="0"/>
              <a:t>Noah and his family were saved from the wrath of God that came in the flood, just as those who are in </a:t>
            </a:r>
            <a:r>
              <a:rPr lang="en-US" sz="3000" u="sng" dirty="0"/>
              <a:t>Christ</a:t>
            </a:r>
            <a:r>
              <a:rPr lang="en-US" sz="3000" dirty="0"/>
              <a:t> are saved from the “wrath to come” (1 Thessalonians 1:10).</a:t>
            </a:r>
          </a:p>
          <a:p>
            <a:endParaRPr lang="en-US" dirty="0"/>
          </a:p>
        </p:txBody>
      </p:sp>
    </p:spTree>
    <p:extLst>
      <p:ext uri="{BB962C8B-B14F-4D97-AF65-F5344CB8AC3E}">
        <p14:creationId xmlns:p14="http://schemas.microsoft.com/office/powerpoint/2010/main" val="3140368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9D4B6-06B2-C543-B256-24A27B92C9AA}"/>
              </a:ext>
            </a:extLst>
          </p:cNvPr>
          <p:cNvSpPr>
            <a:spLocks noGrp="1"/>
          </p:cNvSpPr>
          <p:nvPr>
            <p:ph type="title"/>
          </p:nvPr>
        </p:nvSpPr>
        <p:spPr>
          <a:xfrm>
            <a:off x="457200" y="274638"/>
            <a:ext cx="8229600" cy="369306"/>
          </a:xfrm>
        </p:spPr>
        <p:txBody>
          <a:bodyPr/>
          <a:lstStyle/>
          <a:p>
            <a:endParaRPr lang="en-US" dirty="0"/>
          </a:p>
        </p:txBody>
      </p:sp>
      <p:sp>
        <p:nvSpPr>
          <p:cNvPr id="3" name="Content Placeholder 2">
            <a:extLst>
              <a:ext uri="{FF2B5EF4-FFF2-40B4-BE49-F238E27FC236}">
                <a16:creationId xmlns:a16="http://schemas.microsoft.com/office/drawing/2014/main" id="{B1993EEB-4CAE-4344-B744-D9CD850108B2}"/>
              </a:ext>
            </a:extLst>
          </p:cNvPr>
          <p:cNvSpPr>
            <a:spLocks noGrp="1"/>
          </p:cNvSpPr>
          <p:nvPr>
            <p:ph idx="1"/>
          </p:nvPr>
        </p:nvSpPr>
        <p:spPr>
          <a:xfrm>
            <a:off x="457200" y="1043190"/>
            <a:ext cx="8229600" cy="5082974"/>
          </a:xfrm>
        </p:spPr>
        <p:txBody>
          <a:bodyPr/>
          <a:lstStyle/>
          <a:p>
            <a:pPr marL="0" indent="0">
              <a:buNone/>
            </a:pPr>
            <a:r>
              <a:rPr lang="en-US" dirty="0"/>
              <a:t>Q-Why do you think Satan has taken over the rainbow?</a:t>
            </a:r>
          </a:p>
          <a:p>
            <a:pPr marL="0" indent="0">
              <a:buNone/>
            </a:pPr>
            <a:endParaRPr lang="en-US" dirty="0"/>
          </a:p>
          <a:p>
            <a:pPr marL="0" indent="0">
              <a:buNone/>
            </a:pPr>
            <a:r>
              <a:rPr lang="en-US" dirty="0"/>
              <a:t>Q-When God makes a promise it is irrevocable. How does this impact you?</a:t>
            </a:r>
          </a:p>
          <a:p>
            <a:pPr marL="0" indent="0">
              <a:buNone/>
            </a:pPr>
            <a:endParaRPr lang="en-US" dirty="0"/>
          </a:p>
          <a:p>
            <a:pPr marL="0" indent="0">
              <a:buNone/>
            </a:pPr>
            <a:r>
              <a:rPr lang="en-US" dirty="0"/>
              <a:t>Q-How might our family or friends who don’t know Jesus respond to God being a God who keeps His promises</a:t>
            </a:r>
          </a:p>
        </p:txBody>
      </p:sp>
    </p:spTree>
    <p:extLst>
      <p:ext uri="{BB962C8B-B14F-4D97-AF65-F5344CB8AC3E}">
        <p14:creationId xmlns:p14="http://schemas.microsoft.com/office/powerpoint/2010/main" val="2700367008"/>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5067</TotalTime>
  <Words>1859</Words>
  <Application>Microsoft Macintosh PowerPoint</Application>
  <PresentationFormat>On-screen Show (4:3)</PresentationFormat>
  <Paragraphs>80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ＭＳ Ｐゴシック</vt:lpstr>
      <vt:lpstr>Arial</vt:lpstr>
      <vt:lpstr>Calibri</vt:lpstr>
      <vt:lpstr>Black</vt:lpstr>
      <vt:lpstr>   GRACE BIBLE CHURCH Women’s Bible Study September 8, 2026 </vt:lpstr>
      <vt:lpstr>Course Overview</vt:lpstr>
      <vt:lpstr>Adamic Covenant </vt:lpstr>
      <vt:lpstr>Edenic Covenant</vt:lpstr>
      <vt:lpstr>Edenic Covenant</vt:lpstr>
      <vt:lpstr>Edenic Covenant</vt:lpstr>
      <vt:lpstr>What do we see in these two passages?  </vt:lpstr>
      <vt:lpstr>The Adamic Covenant </vt:lpstr>
      <vt:lpstr>The Adamic Covenant </vt:lpstr>
      <vt:lpstr>As the result of Adam’s sin, the following curses were pronounced:</vt:lpstr>
      <vt:lpstr>PowerPoint Presentation</vt:lpstr>
      <vt:lpstr>PowerPoint Presentation</vt:lpstr>
      <vt:lpstr>Adam is a type of Christ</vt:lpstr>
      <vt:lpstr>PowerPoint Presentation</vt:lpstr>
      <vt:lpstr>The Noahic Covenant</vt:lpstr>
      <vt:lpstr>The Noahic Covenant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Common Ground Ministries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McNeel</dc:creator>
  <cp:lastModifiedBy>Jon McNeel</cp:lastModifiedBy>
  <cp:revision>172</cp:revision>
  <dcterms:created xsi:type="dcterms:W3CDTF">2016-04-01T23:19:38Z</dcterms:created>
  <dcterms:modified xsi:type="dcterms:W3CDTF">2026-09-08T01:12:22Z</dcterms:modified>
</cp:coreProperties>
</file>