
<file path=[Content_Types].xml><?xml version="1.0" encoding="utf-8"?>
<Types xmlns="http://schemas.openxmlformats.org/package/2006/content-types">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0" r:id="rId2"/>
    <p:sldId id="535" r:id="rId3"/>
    <p:sldId id="537" r:id="rId4"/>
    <p:sldId id="538" r:id="rId5"/>
    <p:sldId id="539" r:id="rId6"/>
    <p:sldId id="540" r:id="rId7"/>
    <p:sldId id="536" r:id="rId8"/>
    <p:sldId id="541" r:id="rId9"/>
    <p:sldId id="542" r:id="rId10"/>
    <p:sldId id="543" r:id="rId11"/>
    <p:sldId id="544" r:id="rId12"/>
    <p:sldId id="545" r:id="rId13"/>
    <p:sldId id="546" r:id="rId14"/>
    <p:sldId id="547" r:id="rId15"/>
    <p:sldId id="548" r:id="rId16"/>
    <p:sldId id="565" r:id="rId17"/>
    <p:sldId id="549" r:id="rId18"/>
    <p:sldId id="550" r:id="rId19"/>
    <p:sldId id="551" r:id="rId20"/>
    <p:sldId id="555" r:id="rId21"/>
    <p:sldId id="552" r:id="rId22"/>
    <p:sldId id="553" r:id="rId23"/>
    <p:sldId id="556" r:id="rId24"/>
    <p:sldId id="554" r:id="rId25"/>
    <p:sldId id="558" r:id="rId26"/>
    <p:sldId id="559" r:id="rId27"/>
    <p:sldId id="560" r:id="rId28"/>
    <p:sldId id="561" r:id="rId29"/>
    <p:sldId id="562" r:id="rId30"/>
    <p:sldId id="563" r:id="rId31"/>
    <p:sldId id="564" r:id="rId32"/>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23"/>
    <p:restoredTop sz="94669"/>
  </p:normalViewPr>
  <p:slideViewPr>
    <p:cSldViewPr snapToGrid="0" snapToObjects="1">
      <p:cViewPr varScale="1">
        <p:scale>
          <a:sx n="101" d="100"/>
          <a:sy n="101" d="100"/>
        </p:scale>
        <p:origin x="1392"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129A985-5373-D581-C4B6-FC719A32BDC6}"/>
              </a:ext>
            </a:extLst>
          </p:cNvPr>
          <p:cNvSpPr>
            <a:spLocks noGrp="1"/>
          </p:cNvSpPr>
          <p:nvPr>
            <p:ph type="dt" sz="half" idx="10"/>
          </p:nvPr>
        </p:nvSpPr>
        <p:spPr/>
        <p:txBody>
          <a:bodyPr/>
          <a:lstStyle>
            <a:lvl1pPr>
              <a:defRPr/>
            </a:lvl1pPr>
          </a:lstStyle>
          <a:p>
            <a:pPr>
              <a:defRPr/>
            </a:pPr>
            <a:fld id="{E6CEEADA-90DF-F440-881E-E1892135A37E}" type="datetimeFigureOut">
              <a:rPr lang="en-US" altLang="en-US"/>
              <a:pPr>
                <a:defRPr/>
              </a:pPr>
              <a:t>9/21/26</a:t>
            </a:fld>
            <a:endParaRPr lang="en-US" altLang="en-US"/>
          </a:p>
        </p:txBody>
      </p:sp>
      <p:sp>
        <p:nvSpPr>
          <p:cNvPr id="5" name="Footer Placeholder 4">
            <a:extLst>
              <a:ext uri="{FF2B5EF4-FFF2-40B4-BE49-F238E27FC236}">
                <a16:creationId xmlns:a16="http://schemas.microsoft.com/office/drawing/2014/main" id="{10F135C1-9444-5746-837C-BFE6CBD5EF9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A10C213-F5F3-6471-8E0A-EBFC22412ED3}"/>
              </a:ext>
            </a:extLst>
          </p:cNvPr>
          <p:cNvSpPr>
            <a:spLocks noGrp="1"/>
          </p:cNvSpPr>
          <p:nvPr>
            <p:ph type="sldNum" sz="quarter" idx="12"/>
          </p:nvPr>
        </p:nvSpPr>
        <p:spPr/>
        <p:txBody>
          <a:bodyPr/>
          <a:lstStyle>
            <a:lvl1pPr>
              <a:defRPr/>
            </a:lvl1pPr>
          </a:lstStyle>
          <a:p>
            <a:fld id="{A9355DF0-4395-374F-A021-968AE8FFB3E3}" type="slidenum">
              <a:rPr lang="en-US" altLang="en-US"/>
              <a:pPr/>
              <a:t>‹#›</a:t>
            </a:fld>
            <a:endParaRPr lang="en-US" altLang="en-US"/>
          </a:p>
        </p:txBody>
      </p:sp>
    </p:spTree>
    <p:extLst>
      <p:ext uri="{BB962C8B-B14F-4D97-AF65-F5344CB8AC3E}">
        <p14:creationId xmlns:p14="http://schemas.microsoft.com/office/powerpoint/2010/main" val="4068617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0AC2-5039-E356-75E5-ADE5821ABED6}"/>
              </a:ext>
            </a:extLst>
          </p:cNvPr>
          <p:cNvSpPr>
            <a:spLocks noGrp="1"/>
          </p:cNvSpPr>
          <p:nvPr>
            <p:ph type="dt" sz="half" idx="10"/>
          </p:nvPr>
        </p:nvSpPr>
        <p:spPr/>
        <p:txBody>
          <a:bodyPr/>
          <a:lstStyle>
            <a:lvl1pPr>
              <a:defRPr/>
            </a:lvl1pPr>
          </a:lstStyle>
          <a:p>
            <a:pPr>
              <a:defRPr/>
            </a:pPr>
            <a:fld id="{1B72DB11-FC15-5D4D-A0F2-3EA443DE46CC}" type="datetimeFigureOut">
              <a:rPr lang="en-US" altLang="en-US"/>
              <a:pPr>
                <a:defRPr/>
              </a:pPr>
              <a:t>9/21/26</a:t>
            </a:fld>
            <a:endParaRPr lang="en-US" altLang="en-US"/>
          </a:p>
        </p:txBody>
      </p:sp>
      <p:sp>
        <p:nvSpPr>
          <p:cNvPr id="5" name="Footer Placeholder 4">
            <a:extLst>
              <a:ext uri="{FF2B5EF4-FFF2-40B4-BE49-F238E27FC236}">
                <a16:creationId xmlns:a16="http://schemas.microsoft.com/office/drawing/2014/main" id="{D758161C-D785-E13C-3676-53CC599617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5380B6F-C3D1-773F-C755-D4BEAFAFFA2C}"/>
              </a:ext>
            </a:extLst>
          </p:cNvPr>
          <p:cNvSpPr>
            <a:spLocks noGrp="1"/>
          </p:cNvSpPr>
          <p:nvPr>
            <p:ph type="sldNum" sz="quarter" idx="12"/>
          </p:nvPr>
        </p:nvSpPr>
        <p:spPr/>
        <p:txBody>
          <a:bodyPr/>
          <a:lstStyle>
            <a:lvl1pPr>
              <a:defRPr/>
            </a:lvl1pPr>
          </a:lstStyle>
          <a:p>
            <a:fld id="{1AD25183-9B63-C34F-9026-2A9983C891FA}" type="slidenum">
              <a:rPr lang="en-US" altLang="en-US"/>
              <a:pPr/>
              <a:t>‹#›</a:t>
            </a:fld>
            <a:endParaRPr lang="en-US" altLang="en-US"/>
          </a:p>
        </p:txBody>
      </p:sp>
    </p:spTree>
    <p:extLst>
      <p:ext uri="{BB962C8B-B14F-4D97-AF65-F5344CB8AC3E}">
        <p14:creationId xmlns:p14="http://schemas.microsoft.com/office/powerpoint/2010/main" val="1441089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614187-0028-21AF-F7DA-93D663D38597}"/>
              </a:ext>
            </a:extLst>
          </p:cNvPr>
          <p:cNvSpPr>
            <a:spLocks noGrp="1"/>
          </p:cNvSpPr>
          <p:nvPr>
            <p:ph type="dt" sz="half" idx="10"/>
          </p:nvPr>
        </p:nvSpPr>
        <p:spPr/>
        <p:txBody>
          <a:bodyPr/>
          <a:lstStyle>
            <a:lvl1pPr>
              <a:defRPr/>
            </a:lvl1pPr>
          </a:lstStyle>
          <a:p>
            <a:pPr>
              <a:defRPr/>
            </a:pPr>
            <a:fld id="{4BC6502D-7E3B-704E-B1D2-DE0CE0184D3F}" type="datetimeFigureOut">
              <a:rPr lang="en-US" altLang="en-US"/>
              <a:pPr>
                <a:defRPr/>
              </a:pPr>
              <a:t>9/21/26</a:t>
            </a:fld>
            <a:endParaRPr lang="en-US" altLang="en-US"/>
          </a:p>
        </p:txBody>
      </p:sp>
      <p:sp>
        <p:nvSpPr>
          <p:cNvPr id="5" name="Footer Placeholder 4">
            <a:extLst>
              <a:ext uri="{FF2B5EF4-FFF2-40B4-BE49-F238E27FC236}">
                <a16:creationId xmlns:a16="http://schemas.microsoft.com/office/drawing/2014/main" id="{E2735800-94B5-5286-8F1C-961C81F322E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763912-AC4C-5918-73DA-1F7B4C829D01}"/>
              </a:ext>
            </a:extLst>
          </p:cNvPr>
          <p:cNvSpPr>
            <a:spLocks noGrp="1"/>
          </p:cNvSpPr>
          <p:nvPr>
            <p:ph type="sldNum" sz="quarter" idx="12"/>
          </p:nvPr>
        </p:nvSpPr>
        <p:spPr/>
        <p:txBody>
          <a:bodyPr/>
          <a:lstStyle>
            <a:lvl1pPr>
              <a:defRPr/>
            </a:lvl1pPr>
          </a:lstStyle>
          <a:p>
            <a:fld id="{F4D6EB01-F896-8045-A676-9046AAEBD72A}" type="slidenum">
              <a:rPr lang="en-US" altLang="en-US"/>
              <a:pPr/>
              <a:t>‹#›</a:t>
            </a:fld>
            <a:endParaRPr lang="en-US" altLang="en-US"/>
          </a:p>
        </p:txBody>
      </p:sp>
    </p:spTree>
    <p:extLst>
      <p:ext uri="{BB962C8B-B14F-4D97-AF65-F5344CB8AC3E}">
        <p14:creationId xmlns:p14="http://schemas.microsoft.com/office/powerpoint/2010/main" val="2420857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4822A45-79D3-4136-240A-ED41EEF0CB3B}"/>
              </a:ext>
            </a:extLst>
          </p:cNvPr>
          <p:cNvSpPr>
            <a:spLocks noGrp="1"/>
          </p:cNvSpPr>
          <p:nvPr>
            <p:ph type="dt" sz="half" idx="10"/>
          </p:nvPr>
        </p:nvSpPr>
        <p:spPr/>
        <p:txBody>
          <a:bodyPr/>
          <a:lstStyle>
            <a:lvl1pPr>
              <a:defRPr/>
            </a:lvl1pPr>
          </a:lstStyle>
          <a:p>
            <a:pPr>
              <a:defRPr/>
            </a:pPr>
            <a:fld id="{E45F8DA3-12A2-1841-B719-7BCA4EDA94A2}" type="datetimeFigureOut">
              <a:rPr lang="en-US" altLang="en-US"/>
              <a:pPr>
                <a:defRPr/>
              </a:pPr>
              <a:t>9/21/26</a:t>
            </a:fld>
            <a:endParaRPr lang="en-US" altLang="en-US"/>
          </a:p>
        </p:txBody>
      </p:sp>
      <p:sp>
        <p:nvSpPr>
          <p:cNvPr id="6" name="Footer Placeholder 4">
            <a:extLst>
              <a:ext uri="{FF2B5EF4-FFF2-40B4-BE49-F238E27FC236}">
                <a16:creationId xmlns:a16="http://schemas.microsoft.com/office/drawing/2014/main" id="{D0FBE969-B8B8-05FD-1B6A-FF9ADE8E352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220A05D-08C4-6BD5-9558-DADB53D266A0}"/>
              </a:ext>
            </a:extLst>
          </p:cNvPr>
          <p:cNvSpPr>
            <a:spLocks noGrp="1"/>
          </p:cNvSpPr>
          <p:nvPr>
            <p:ph type="sldNum" sz="quarter" idx="12"/>
          </p:nvPr>
        </p:nvSpPr>
        <p:spPr/>
        <p:txBody>
          <a:bodyPr/>
          <a:lstStyle>
            <a:lvl1pPr>
              <a:defRPr/>
            </a:lvl1pPr>
          </a:lstStyle>
          <a:p>
            <a:fld id="{1FA5BCD5-4261-5146-A8D1-4831A71B2549}" type="slidenum">
              <a:rPr lang="en-US" altLang="en-US"/>
              <a:pPr/>
              <a:t>‹#›</a:t>
            </a:fld>
            <a:endParaRPr lang="en-US" altLang="en-US"/>
          </a:p>
        </p:txBody>
      </p:sp>
    </p:spTree>
    <p:extLst>
      <p:ext uri="{BB962C8B-B14F-4D97-AF65-F5344CB8AC3E}">
        <p14:creationId xmlns:p14="http://schemas.microsoft.com/office/powerpoint/2010/main" val="1927522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38907B-3695-5DB4-249B-0EDC5764C928}"/>
              </a:ext>
            </a:extLst>
          </p:cNvPr>
          <p:cNvSpPr>
            <a:spLocks noGrp="1"/>
          </p:cNvSpPr>
          <p:nvPr>
            <p:ph type="dt" sz="half" idx="10"/>
          </p:nvPr>
        </p:nvSpPr>
        <p:spPr/>
        <p:txBody>
          <a:bodyPr/>
          <a:lstStyle>
            <a:lvl1pPr>
              <a:defRPr/>
            </a:lvl1pPr>
          </a:lstStyle>
          <a:p>
            <a:pPr>
              <a:defRPr/>
            </a:pPr>
            <a:fld id="{FCBD8801-2BF9-144A-9166-666A779F769A}" type="datetimeFigureOut">
              <a:rPr lang="en-US" altLang="en-US"/>
              <a:pPr>
                <a:defRPr/>
              </a:pPr>
              <a:t>9/21/26</a:t>
            </a:fld>
            <a:endParaRPr lang="en-US" altLang="en-US"/>
          </a:p>
        </p:txBody>
      </p:sp>
      <p:sp>
        <p:nvSpPr>
          <p:cNvPr id="8" name="Footer Placeholder 4">
            <a:extLst>
              <a:ext uri="{FF2B5EF4-FFF2-40B4-BE49-F238E27FC236}">
                <a16:creationId xmlns:a16="http://schemas.microsoft.com/office/drawing/2014/main" id="{96FB086D-275E-A0F9-0577-6DF42881C57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DA33E73-A012-BA83-4FB8-ED1E64FE36D1}"/>
              </a:ext>
            </a:extLst>
          </p:cNvPr>
          <p:cNvSpPr>
            <a:spLocks noGrp="1"/>
          </p:cNvSpPr>
          <p:nvPr>
            <p:ph type="sldNum" sz="quarter" idx="12"/>
          </p:nvPr>
        </p:nvSpPr>
        <p:spPr/>
        <p:txBody>
          <a:bodyPr/>
          <a:lstStyle>
            <a:lvl1pPr>
              <a:defRPr/>
            </a:lvl1pPr>
          </a:lstStyle>
          <a:p>
            <a:fld id="{B8EDE456-7D6B-654C-A720-1458FBB943DD}" type="slidenum">
              <a:rPr lang="en-US" altLang="en-US"/>
              <a:pPr/>
              <a:t>‹#›</a:t>
            </a:fld>
            <a:endParaRPr lang="en-US" altLang="en-US"/>
          </a:p>
        </p:txBody>
      </p:sp>
    </p:spTree>
    <p:extLst>
      <p:ext uri="{BB962C8B-B14F-4D97-AF65-F5344CB8AC3E}">
        <p14:creationId xmlns:p14="http://schemas.microsoft.com/office/powerpoint/2010/main" val="230632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41B5ED5-6FEB-E2A4-9717-D6CD10CEEECC}"/>
              </a:ext>
            </a:extLst>
          </p:cNvPr>
          <p:cNvSpPr>
            <a:spLocks noGrp="1"/>
          </p:cNvSpPr>
          <p:nvPr>
            <p:ph type="dt" sz="half" idx="10"/>
          </p:nvPr>
        </p:nvSpPr>
        <p:spPr/>
        <p:txBody>
          <a:bodyPr/>
          <a:lstStyle>
            <a:lvl1pPr>
              <a:defRPr/>
            </a:lvl1pPr>
          </a:lstStyle>
          <a:p>
            <a:pPr>
              <a:defRPr/>
            </a:pPr>
            <a:fld id="{EB3CAF90-BC58-404A-8B32-B7C4C4C757E1}" type="datetimeFigureOut">
              <a:rPr lang="en-US" altLang="en-US"/>
              <a:pPr>
                <a:defRPr/>
              </a:pPr>
              <a:t>9/21/26</a:t>
            </a:fld>
            <a:endParaRPr lang="en-US" altLang="en-US"/>
          </a:p>
        </p:txBody>
      </p:sp>
      <p:sp>
        <p:nvSpPr>
          <p:cNvPr id="4" name="Footer Placeholder 4">
            <a:extLst>
              <a:ext uri="{FF2B5EF4-FFF2-40B4-BE49-F238E27FC236}">
                <a16:creationId xmlns:a16="http://schemas.microsoft.com/office/drawing/2014/main" id="{F9A79677-BB30-E75D-51B7-98C35E88C87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A1B0846-AC40-3325-2EA4-C204DFEF39A3}"/>
              </a:ext>
            </a:extLst>
          </p:cNvPr>
          <p:cNvSpPr>
            <a:spLocks noGrp="1"/>
          </p:cNvSpPr>
          <p:nvPr>
            <p:ph type="sldNum" sz="quarter" idx="12"/>
          </p:nvPr>
        </p:nvSpPr>
        <p:spPr/>
        <p:txBody>
          <a:bodyPr/>
          <a:lstStyle>
            <a:lvl1pPr>
              <a:defRPr/>
            </a:lvl1pPr>
          </a:lstStyle>
          <a:p>
            <a:fld id="{93841C32-FE8F-5247-AFD3-D07B358464DC}" type="slidenum">
              <a:rPr lang="en-US" altLang="en-US"/>
              <a:pPr/>
              <a:t>‹#›</a:t>
            </a:fld>
            <a:endParaRPr lang="en-US" altLang="en-US"/>
          </a:p>
        </p:txBody>
      </p:sp>
    </p:spTree>
    <p:extLst>
      <p:ext uri="{BB962C8B-B14F-4D97-AF65-F5344CB8AC3E}">
        <p14:creationId xmlns:p14="http://schemas.microsoft.com/office/powerpoint/2010/main" val="345052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F084E13-9CEA-9912-23C8-411B5DD2C520}"/>
              </a:ext>
            </a:extLst>
          </p:cNvPr>
          <p:cNvSpPr>
            <a:spLocks noGrp="1"/>
          </p:cNvSpPr>
          <p:nvPr>
            <p:ph type="dt" sz="half" idx="10"/>
          </p:nvPr>
        </p:nvSpPr>
        <p:spPr/>
        <p:txBody>
          <a:bodyPr/>
          <a:lstStyle>
            <a:lvl1pPr>
              <a:defRPr/>
            </a:lvl1pPr>
          </a:lstStyle>
          <a:p>
            <a:pPr>
              <a:defRPr/>
            </a:pPr>
            <a:fld id="{579644D4-18EE-284E-8681-DBC5A8227C98}" type="datetimeFigureOut">
              <a:rPr lang="en-US" altLang="en-US"/>
              <a:pPr>
                <a:defRPr/>
              </a:pPr>
              <a:t>9/21/26</a:t>
            </a:fld>
            <a:endParaRPr lang="en-US" altLang="en-US"/>
          </a:p>
        </p:txBody>
      </p:sp>
      <p:sp>
        <p:nvSpPr>
          <p:cNvPr id="3" name="Footer Placeholder 4">
            <a:extLst>
              <a:ext uri="{FF2B5EF4-FFF2-40B4-BE49-F238E27FC236}">
                <a16:creationId xmlns:a16="http://schemas.microsoft.com/office/drawing/2014/main" id="{5BA12A70-411B-9DE4-9464-B8A81614C3B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861982A-8813-113E-F100-66610AD8D4DF}"/>
              </a:ext>
            </a:extLst>
          </p:cNvPr>
          <p:cNvSpPr>
            <a:spLocks noGrp="1"/>
          </p:cNvSpPr>
          <p:nvPr>
            <p:ph type="sldNum" sz="quarter" idx="12"/>
          </p:nvPr>
        </p:nvSpPr>
        <p:spPr/>
        <p:txBody>
          <a:bodyPr/>
          <a:lstStyle>
            <a:lvl1pPr>
              <a:defRPr/>
            </a:lvl1pPr>
          </a:lstStyle>
          <a:p>
            <a:fld id="{38C0CAFE-D5B9-B541-8FDC-344A38E1734C}" type="slidenum">
              <a:rPr lang="en-US" altLang="en-US"/>
              <a:pPr/>
              <a:t>‹#›</a:t>
            </a:fld>
            <a:endParaRPr lang="en-US" altLang="en-US"/>
          </a:p>
        </p:txBody>
      </p:sp>
    </p:spTree>
    <p:extLst>
      <p:ext uri="{BB962C8B-B14F-4D97-AF65-F5344CB8AC3E}">
        <p14:creationId xmlns:p14="http://schemas.microsoft.com/office/powerpoint/2010/main" val="1555126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B124037-2B16-86E5-F8FD-764306207F74}"/>
              </a:ext>
            </a:extLst>
          </p:cNvPr>
          <p:cNvSpPr>
            <a:spLocks noGrp="1"/>
          </p:cNvSpPr>
          <p:nvPr>
            <p:ph type="dt" sz="half" idx="10"/>
          </p:nvPr>
        </p:nvSpPr>
        <p:spPr/>
        <p:txBody>
          <a:bodyPr/>
          <a:lstStyle>
            <a:lvl1pPr>
              <a:defRPr/>
            </a:lvl1pPr>
          </a:lstStyle>
          <a:p>
            <a:pPr>
              <a:defRPr/>
            </a:pPr>
            <a:fld id="{48757BDF-7362-1746-B72F-535C357EF8F4}" type="datetimeFigureOut">
              <a:rPr lang="en-US" altLang="en-US"/>
              <a:pPr>
                <a:defRPr/>
              </a:pPr>
              <a:t>9/21/26</a:t>
            </a:fld>
            <a:endParaRPr lang="en-US" altLang="en-US"/>
          </a:p>
        </p:txBody>
      </p:sp>
      <p:sp>
        <p:nvSpPr>
          <p:cNvPr id="6" name="Footer Placeholder 4">
            <a:extLst>
              <a:ext uri="{FF2B5EF4-FFF2-40B4-BE49-F238E27FC236}">
                <a16:creationId xmlns:a16="http://schemas.microsoft.com/office/drawing/2014/main" id="{3820F7D6-C3D7-CF2B-EE4A-86622D1D4BC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67388C0-0268-11D7-6EE2-6F32E380192D}"/>
              </a:ext>
            </a:extLst>
          </p:cNvPr>
          <p:cNvSpPr>
            <a:spLocks noGrp="1"/>
          </p:cNvSpPr>
          <p:nvPr>
            <p:ph type="sldNum" sz="quarter" idx="12"/>
          </p:nvPr>
        </p:nvSpPr>
        <p:spPr/>
        <p:txBody>
          <a:bodyPr/>
          <a:lstStyle>
            <a:lvl1pPr>
              <a:defRPr/>
            </a:lvl1pPr>
          </a:lstStyle>
          <a:p>
            <a:fld id="{123292DD-CDAE-EC4B-9030-1D55112FF2E7}" type="slidenum">
              <a:rPr lang="en-US" altLang="en-US"/>
              <a:pPr/>
              <a:t>‹#›</a:t>
            </a:fld>
            <a:endParaRPr lang="en-US" altLang="en-US"/>
          </a:p>
        </p:txBody>
      </p:sp>
    </p:spTree>
    <p:extLst>
      <p:ext uri="{BB962C8B-B14F-4D97-AF65-F5344CB8AC3E}">
        <p14:creationId xmlns:p14="http://schemas.microsoft.com/office/powerpoint/2010/main" val="3358188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F0378CE-1323-E0B0-262F-B7BA226F0D81}"/>
              </a:ext>
            </a:extLst>
          </p:cNvPr>
          <p:cNvSpPr>
            <a:spLocks noGrp="1"/>
          </p:cNvSpPr>
          <p:nvPr>
            <p:ph type="dt" sz="half" idx="10"/>
          </p:nvPr>
        </p:nvSpPr>
        <p:spPr/>
        <p:txBody>
          <a:bodyPr/>
          <a:lstStyle>
            <a:lvl1pPr>
              <a:defRPr/>
            </a:lvl1pPr>
          </a:lstStyle>
          <a:p>
            <a:pPr>
              <a:defRPr/>
            </a:pPr>
            <a:fld id="{D816D514-4BCD-EE4D-B975-32B6A57D187D}" type="datetimeFigureOut">
              <a:rPr lang="en-US" altLang="en-US"/>
              <a:pPr>
                <a:defRPr/>
              </a:pPr>
              <a:t>9/21/26</a:t>
            </a:fld>
            <a:endParaRPr lang="en-US" altLang="en-US"/>
          </a:p>
        </p:txBody>
      </p:sp>
      <p:sp>
        <p:nvSpPr>
          <p:cNvPr id="6" name="Footer Placeholder 4">
            <a:extLst>
              <a:ext uri="{FF2B5EF4-FFF2-40B4-BE49-F238E27FC236}">
                <a16:creationId xmlns:a16="http://schemas.microsoft.com/office/drawing/2014/main" id="{1903B01E-3D22-9331-2572-23C295A0D6A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CFFCF7C-B4C1-308C-F505-F699F1A18E56}"/>
              </a:ext>
            </a:extLst>
          </p:cNvPr>
          <p:cNvSpPr>
            <a:spLocks noGrp="1"/>
          </p:cNvSpPr>
          <p:nvPr>
            <p:ph type="sldNum" sz="quarter" idx="12"/>
          </p:nvPr>
        </p:nvSpPr>
        <p:spPr/>
        <p:txBody>
          <a:bodyPr/>
          <a:lstStyle>
            <a:lvl1pPr>
              <a:defRPr/>
            </a:lvl1pPr>
          </a:lstStyle>
          <a:p>
            <a:fld id="{DAE2A538-3E6C-EC45-BE2E-739CEC8D060F}" type="slidenum">
              <a:rPr lang="en-US" altLang="en-US"/>
              <a:pPr/>
              <a:t>‹#›</a:t>
            </a:fld>
            <a:endParaRPr lang="en-US" altLang="en-US"/>
          </a:p>
        </p:txBody>
      </p:sp>
    </p:spTree>
    <p:extLst>
      <p:ext uri="{BB962C8B-B14F-4D97-AF65-F5344CB8AC3E}">
        <p14:creationId xmlns:p14="http://schemas.microsoft.com/office/powerpoint/2010/main" val="436743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2C9AE6-E193-877C-C3FB-39719609BDFF}"/>
              </a:ext>
            </a:extLst>
          </p:cNvPr>
          <p:cNvSpPr>
            <a:spLocks noGrp="1"/>
          </p:cNvSpPr>
          <p:nvPr>
            <p:ph type="dt" sz="half" idx="10"/>
          </p:nvPr>
        </p:nvSpPr>
        <p:spPr/>
        <p:txBody>
          <a:bodyPr/>
          <a:lstStyle>
            <a:lvl1pPr>
              <a:defRPr/>
            </a:lvl1pPr>
          </a:lstStyle>
          <a:p>
            <a:pPr>
              <a:defRPr/>
            </a:pPr>
            <a:fld id="{01242C64-193A-4B4B-BC38-3CDF52238777}" type="datetimeFigureOut">
              <a:rPr lang="en-US" altLang="en-US"/>
              <a:pPr>
                <a:defRPr/>
              </a:pPr>
              <a:t>9/21/26</a:t>
            </a:fld>
            <a:endParaRPr lang="en-US" altLang="en-US"/>
          </a:p>
        </p:txBody>
      </p:sp>
      <p:sp>
        <p:nvSpPr>
          <p:cNvPr id="5" name="Footer Placeholder 4">
            <a:extLst>
              <a:ext uri="{FF2B5EF4-FFF2-40B4-BE49-F238E27FC236}">
                <a16:creationId xmlns:a16="http://schemas.microsoft.com/office/drawing/2014/main" id="{0B390B5D-5FBC-16F4-29F2-A5BDB7D797A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6635C52-2F5E-C91C-2F91-679A4D01E853}"/>
              </a:ext>
            </a:extLst>
          </p:cNvPr>
          <p:cNvSpPr>
            <a:spLocks noGrp="1"/>
          </p:cNvSpPr>
          <p:nvPr>
            <p:ph type="sldNum" sz="quarter" idx="12"/>
          </p:nvPr>
        </p:nvSpPr>
        <p:spPr/>
        <p:txBody>
          <a:bodyPr/>
          <a:lstStyle>
            <a:lvl1pPr>
              <a:defRPr/>
            </a:lvl1pPr>
          </a:lstStyle>
          <a:p>
            <a:fld id="{0B9570E1-5267-AE4D-B692-85CF6C8AF2BA}" type="slidenum">
              <a:rPr lang="en-US" altLang="en-US"/>
              <a:pPr/>
              <a:t>‹#›</a:t>
            </a:fld>
            <a:endParaRPr lang="en-US" altLang="en-US"/>
          </a:p>
        </p:txBody>
      </p:sp>
    </p:spTree>
    <p:extLst>
      <p:ext uri="{BB962C8B-B14F-4D97-AF65-F5344CB8AC3E}">
        <p14:creationId xmlns:p14="http://schemas.microsoft.com/office/powerpoint/2010/main" val="115073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703774-A1E2-8745-4564-ECB7116A9B1A}"/>
              </a:ext>
            </a:extLst>
          </p:cNvPr>
          <p:cNvSpPr>
            <a:spLocks noGrp="1"/>
          </p:cNvSpPr>
          <p:nvPr>
            <p:ph type="dt" sz="half" idx="10"/>
          </p:nvPr>
        </p:nvSpPr>
        <p:spPr/>
        <p:txBody>
          <a:bodyPr/>
          <a:lstStyle>
            <a:lvl1pPr>
              <a:defRPr/>
            </a:lvl1pPr>
          </a:lstStyle>
          <a:p>
            <a:pPr>
              <a:defRPr/>
            </a:pPr>
            <a:fld id="{23452A92-91D8-FC48-BF75-723388458D76}" type="datetimeFigureOut">
              <a:rPr lang="en-US" altLang="en-US"/>
              <a:pPr>
                <a:defRPr/>
              </a:pPr>
              <a:t>9/21/26</a:t>
            </a:fld>
            <a:endParaRPr lang="en-US" altLang="en-US"/>
          </a:p>
        </p:txBody>
      </p:sp>
      <p:sp>
        <p:nvSpPr>
          <p:cNvPr id="5" name="Footer Placeholder 4">
            <a:extLst>
              <a:ext uri="{FF2B5EF4-FFF2-40B4-BE49-F238E27FC236}">
                <a16:creationId xmlns:a16="http://schemas.microsoft.com/office/drawing/2014/main" id="{38CBDEDB-E98D-3636-BA70-9957591B6C9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2A61D06-E601-36EC-CCB2-CCD02D5858BD}"/>
              </a:ext>
            </a:extLst>
          </p:cNvPr>
          <p:cNvSpPr>
            <a:spLocks noGrp="1"/>
          </p:cNvSpPr>
          <p:nvPr>
            <p:ph type="sldNum" sz="quarter" idx="12"/>
          </p:nvPr>
        </p:nvSpPr>
        <p:spPr/>
        <p:txBody>
          <a:bodyPr/>
          <a:lstStyle>
            <a:lvl1pPr>
              <a:defRPr/>
            </a:lvl1pPr>
          </a:lstStyle>
          <a:p>
            <a:fld id="{4E6E4238-1FF4-3E44-B618-8EF9DE5D2359}" type="slidenum">
              <a:rPr lang="en-US" altLang="en-US"/>
              <a:pPr/>
              <a:t>‹#›</a:t>
            </a:fld>
            <a:endParaRPr lang="en-US" altLang="en-US"/>
          </a:p>
        </p:txBody>
      </p:sp>
    </p:spTree>
    <p:extLst>
      <p:ext uri="{BB962C8B-B14F-4D97-AF65-F5344CB8AC3E}">
        <p14:creationId xmlns:p14="http://schemas.microsoft.com/office/powerpoint/2010/main" val="239765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1484190-C150-5801-F076-CB3F6321258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0A94047-9C76-2938-97C5-27C175316BB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9861531-6E66-7640-94D2-0993820474E0}"/>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latin typeface="Calibri" charset="0"/>
                <a:ea typeface="ＭＳ Ｐゴシック" charset="-128"/>
              </a:defRPr>
            </a:lvl1pPr>
          </a:lstStyle>
          <a:p>
            <a:pPr>
              <a:defRPr/>
            </a:pPr>
            <a:fld id="{3F76EC8F-B651-2B43-91E4-367DBC593D9A}" type="datetimeFigureOut">
              <a:rPr lang="en-US" altLang="en-US"/>
              <a:pPr>
                <a:defRPr/>
              </a:pPr>
              <a:t>9/21/26</a:t>
            </a:fld>
            <a:endParaRPr lang="en-US" altLang="en-US"/>
          </a:p>
        </p:txBody>
      </p:sp>
      <p:sp>
        <p:nvSpPr>
          <p:cNvPr id="5" name="Footer Placeholder 4">
            <a:extLst>
              <a:ext uri="{FF2B5EF4-FFF2-40B4-BE49-F238E27FC236}">
                <a16:creationId xmlns:a16="http://schemas.microsoft.com/office/drawing/2014/main" id="{19E7E028-A076-874A-A60C-BAFF602FBC5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18F4921-6052-294C-BF4C-826CA86C2FE2}"/>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fld id="{21A1F69A-25F1-874E-9E9E-799A84220C01}"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rtl="0" eaLnBrk="0" fontAlgn="base" hangingPunct="0">
        <a:spcBef>
          <a:spcPct val="0"/>
        </a:spcBef>
        <a:spcAft>
          <a:spcPct val="0"/>
        </a:spcAft>
        <a:defRPr sz="4400">
          <a:solidFill>
            <a:schemeClr val="tx1"/>
          </a:solidFill>
          <a:latin typeface="Calibri" charset="0"/>
          <a:ea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Content Placeholder 3">
            <a:extLst>
              <a:ext uri="{FF2B5EF4-FFF2-40B4-BE49-F238E27FC236}">
                <a16:creationId xmlns:a16="http://schemas.microsoft.com/office/drawing/2014/main" id="{97556AF7-440B-78AD-3574-52AC27FCC2C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975" y="274638"/>
            <a:ext cx="9090025" cy="6418262"/>
          </a:xfrm>
        </p:spPr>
      </p:pic>
      <p:pic>
        <p:nvPicPr>
          <p:cNvPr id="13314" name="Picture 1">
            <a:extLst>
              <a:ext uri="{FF2B5EF4-FFF2-40B4-BE49-F238E27FC236}">
                <a16:creationId xmlns:a16="http://schemas.microsoft.com/office/drawing/2014/main" id="{A0855CB8-6EBD-FE83-6FB5-651A80C940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1">
            <a:extLst>
              <a:ext uri="{FF2B5EF4-FFF2-40B4-BE49-F238E27FC236}">
                <a16:creationId xmlns:a16="http://schemas.microsoft.com/office/drawing/2014/main" id="{EC6F5434-4614-891F-8ED9-2A14B2632F69}"/>
              </a:ext>
            </a:extLst>
          </p:cNvPr>
          <p:cNvSpPr>
            <a:spLocks noGrp="1"/>
          </p:cNvSpPr>
          <p:nvPr>
            <p:ph type="title"/>
          </p:nvPr>
        </p:nvSpPr>
        <p:spPr>
          <a:xfrm>
            <a:off x="457200" y="1841500"/>
            <a:ext cx="8229600" cy="5016500"/>
          </a:xfrm>
        </p:spPr>
        <p:txBody>
          <a:bodyPr/>
          <a:lstStyle/>
          <a:p>
            <a:br>
              <a:rPr lang="en-US" altLang="en-US" dirty="0">
                <a:ea typeface="ＭＳ Ｐゴシック" panose="020B0600070205080204" pitchFamily="34" charset="-128"/>
              </a:rPr>
            </a:b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altLang="en-US" sz="5400" b="1" dirty="0">
                <a:ea typeface="ＭＳ Ｐゴシック" panose="020B0600070205080204" pitchFamily="34" charset="-128"/>
              </a:rPr>
              <a:t>GRACE BIBLE CHURCH</a:t>
            </a:r>
            <a:br>
              <a:rPr lang="en-US" altLang="en-US" sz="5400" b="1" dirty="0">
                <a:ea typeface="ＭＳ Ｐゴシック" panose="020B0600070205080204" pitchFamily="34" charset="-128"/>
              </a:rPr>
            </a:br>
            <a:r>
              <a:rPr lang="en-US" altLang="en-US" sz="5400" b="1" dirty="0">
                <a:ea typeface="ＭＳ Ｐゴシック" panose="020B0600070205080204" pitchFamily="34" charset="-128"/>
              </a:rPr>
              <a:t>Women’s Bible Study</a:t>
            </a:r>
            <a:br>
              <a:rPr lang="en-US" altLang="en-US" sz="5400" b="1" dirty="0">
                <a:ea typeface="ＭＳ Ｐゴシック" panose="020B0600070205080204" pitchFamily="34" charset="-128"/>
              </a:rPr>
            </a:br>
            <a:r>
              <a:rPr lang="en-US" altLang="en-US" sz="5400" b="1" dirty="0">
                <a:ea typeface="ＭＳ Ｐゴシック" panose="020B0600070205080204" pitchFamily="34" charset="-128"/>
              </a:rPr>
              <a:t>September 22, 2026</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4E307-F42A-2B4B-9EB4-87CA538DD288}"/>
              </a:ext>
            </a:extLst>
          </p:cNvPr>
          <p:cNvSpPr>
            <a:spLocks noGrp="1"/>
          </p:cNvSpPr>
          <p:nvPr>
            <p:ph type="title"/>
          </p:nvPr>
        </p:nvSpPr>
        <p:spPr>
          <a:xfrm>
            <a:off x="457200" y="274638"/>
            <a:ext cx="8229600" cy="538162"/>
          </a:xfrm>
        </p:spPr>
        <p:txBody>
          <a:bodyPr/>
          <a:lstStyle/>
          <a:p>
            <a:r>
              <a:rPr lang="en-US" dirty="0"/>
              <a:t>Course Overview</a:t>
            </a:r>
          </a:p>
        </p:txBody>
      </p:sp>
      <p:sp>
        <p:nvSpPr>
          <p:cNvPr id="3" name="Content Placeholder 2">
            <a:extLst>
              <a:ext uri="{FF2B5EF4-FFF2-40B4-BE49-F238E27FC236}">
                <a16:creationId xmlns:a16="http://schemas.microsoft.com/office/drawing/2014/main" id="{0780ECC6-D2BA-8140-8333-E34C45FEF8DF}"/>
              </a:ext>
            </a:extLst>
          </p:cNvPr>
          <p:cNvSpPr>
            <a:spLocks noGrp="1"/>
          </p:cNvSpPr>
          <p:nvPr>
            <p:ph idx="1"/>
          </p:nvPr>
        </p:nvSpPr>
        <p:spPr>
          <a:xfrm>
            <a:off x="165100" y="1409700"/>
            <a:ext cx="8750300" cy="5448300"/>
          </a:xfrm>
        </p:spPr>
        <p:txBody>
          <a:bodyPr/>
          <a:lstStyle/>
          <a:p>
            <a:r>
              <a:rPr lang="en-US" dirty="0"/>
              <a:t>Week 1 - (Aug 25) Overview of covenants, why were they given and who are they for</a:t>
            </a:r>
          </a:p>
          <a:p>
            <a:r>
              <a:rPr lang="en-US" dirty="0"/>
              <a:t>Week 2 - (Sept 8) Adamic and Noahic Covenants</a:t>
            </a:r>
          </a:p>
          <a:p>
            <a:r>
              <a:rPr lang="en-US" dirty="0"/>
              <a:t>Week 3 - ( Sept 22) </a:t>
            </a:r>
            <a:r>
              <a:rPr lang="en-US" sz="3000" dirty="0"/>
              <a:t>Abrahamic and Land Covenants</a:t>
            </a:r>
          </a:p>
          <a:p>
            <a:r>
              <a:rPr lang="en-US" dirty="0"/>
              <a:t>Week 4 - (Oct 6) Mosaic Covenant </a:t>
            </a:r>
          </a:p>
          <a:p>
            <a:r>
              <a:rPr lang="en-US" dirty="0"/>
              <a:t>Week 5 - (Oct 20) Davidic Covenant </a:t>
            </a:r>
          </a:p>
          <a:p>
            <a:r>
              <a:rPr lang="en-US" dirty="0"/>
              <a:t>Week 6 - (Nov 10) New Covenant </a:t>
            </a:r>
          </a:p>
        </p:txBody>
      </p:sp>
    </p:spTree>
    <p:extLst>
      <p:ext uri="{BB962C8B-B14F-4D97-AF65-F5344CB8AC3E}">
        <p14:creationId xmlns:p14="http://schemas.microsoft.com/office/powerpoint/2010/main" val="852667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F2884-8CDF-9248-A249-630492B7C67E}"/>
              </a:ext>
            </a:extLst>
          </p:cNvPr>
          <p:cNvSpPr>
            <a:spLocks noGrp="1"/>
          </p:cNvSpPr>
          <p:nvPr>
            <p:ph type="title"/>
          </p:nvPr>
        </p:nvSpPr>
        <p:spPr>
          <a:xfrm>
            <a:off x="457200" y="274638"/>
            <a:ext cx="8229600" cy="576262"/>
          </a:xfrm>
        </p:spPr>
        <p:txBody>
          <a:bodyPr/>
          <a:lstStyle/>
          <a:p>
            <a:r>
              <a:rPr lang="en-US" dirty="0"/>
              <a:t>God’s Love For His Creation</a:t>
            </a:r>
          </a:p>
        </p:txBody>
      </p:sp>
      <p:sp>
        <p:nvSpPr>
          <p:cNvPr id="3" name="Content Placeholder 2">
            <a:extLst>
              <a:ext uri="{FF2B5EF4-FFF2-40B4-BE49-F238E27FC236}">
                <a16:creationId xmlns:a16="http://schemas.microsoft.com/office/drawing/2014/main" id="{496CA8F3-F357-1445-842F-E56D297BB744}"/>
              </a:ext>
            </a:extLst>
          </p:cNvPr>
          <p:cNvSpPr>
            <a:spLocks noGrp="1"/>
          </p:cNvSpPr>
          <p:nvPr>
            <p:ph idx="1"/>
          </p:nvPr>
        </p:nvSpPr>
        <p:spPr>
          <a:xfrm>
            <a:off x="127000" y="1130300"/>
            <a:ext cx="8902700" cy="5588000"/>
          </a:xfrm>
        </p:spPr>
        <p:txBody>
          <a:bodyPr/>
          <a:lstStyle/>
          <a:p>
            <a:r>
              <a:rPr lang="en-US" dirty="0"/>
              <a:t>God created the </a:t>
            </a:r>
            <a:r>
              <a:rPr lang="en-US" u="sng" dirty="0"/>
              <a:t>heavens</a:t>
            </a:r>
            <a:r>
              <a:rPr lang="en-US" dirty="0"/>
              <a:t> and the </a:t>
            </a:r>
            <a:r>
              <a:rPr lang="en-US" u="sng" dirty="0"/>
              <a:t>earth</a:t>
            </a:r>
            <a:r>
              <a:rPr lang="en-US" dirty="0"/>
              <a:t> (Gen 1:1</a:t>
            </a:r>
          </a:p>
          <a:p>
            <a:r>
              <a:rPr lang="en-US" dirty="0"/>
              <a:t>All things that were created were created by </a:t>
            </a:r>
            <a:r>
              <a:rPr lang="en-US" u="sng" dirty="0"/>
              <a:t>Jesus</a:t>
            </a:r>
            <a:r>
              <a:rPr lang="en-US" dirty="0"/>
              <a:t> (Col. 1:16)</a:t>
            </a:r>
          </a:p>
          <a:p>
            <a:pPr lvl="1"/>
            <a:r>
              <a:rPr lang="en-US" dirty="0"/>
              <a:t>For by Him all things were created that are in heaven and that are on earth, visible and invisible, whether thrones or dominions or principalities or powers. All things were created through Him and for Him.</a:t>
            </a:r>
          </a:p>
          <a:p>
            <a:r>
              <a:rPr lang="en-US" dirty="0"/>
              <a:t>His creation is </a:t>
            </a:r>
            <a:r>
              <a:rPr lang="en-US" u="sng" dirty="0"/>
              <a:t>important</a:t>
            </a:r>
            <a:r>
              <a:rPr lang="en-US" dirty="0"/>
              <a:t> to Him</a:t>
            </a:r>
            <a:endParaRPr lang="en-US" u="sng" dirty="0"/>
          </a:p>
          <a:p>
            <a:r>
              <a:rPr lang="en-US" dirty="0"/>
              <a:t>He </a:t>
            </a:r>
            <a:r>
              <a:rPr lang="en-US" u="sng" dirty="0"/>
              <a:t>spoke</a:t>
            </a:r>
            <a:r>
              <a:rPr lang="en-US" dirty="0"/>
              <a:t>, and the universe existed </a:t>
            </a:r>
          </a:p>
          <a:p>
            <a:r>
              <a:rPr lang="en-US" dirty="0"/>
              <a:t>But when God created man and woman, He got His </a:t>
            </a:r>
            <a:r>
              <a:rPr lang="en-US" u="sng" dirty="0"/>
              <a:t>hands dirty </a:t>
            </a:r>
            <a:r>
              <a:rPr lang="en-US" dirty="0"/>
              <a:t>(Gen 2:7, 22-23)</a:t>
            </a:r>
          </a:p>
        </p:txBody>
      </p:sp>
    </p:spTree>
    <p:extLst>
      <p:ext uri="{BB962C8B-B14F-4D97-AF65-F5344CB8AC3E}">
        <p14:creationId xmlns:p14="http://schemas.microsoft.com/office/powerpoint/2010/main" val="695437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0004D-DAE7-C945-A4D1-3D944EBD9E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880DFED-CE1C-4C46-92D5-84A1E938F011}"/>
              </a:ext>
            </a:extLst>
          </p:cNvPr>
          <p:cNvSpPr>
            <a:spLocks noGrp="1"/>
          </p:cNvSpPr>
          <p:nvPr>
            <p:ph idx="1"/>
          </p:nvPr>
        </p:nvSpPr>
        <p:spPr/>
        <p:txBody>
          <a:bodyPr/>
          <a:lstStyle/>
          <a:p>
            <a:r>
              <a:rPr lang="en-US" dirty="0"/>
              <a:t>God has a special </a:t>
            </a:r>
            <a:r>
              <a:rPr lang="en-US" u="sng" dirty="0"/>
              <a:t>relationship</a:t>
            </a:r>
            <a:r>
              <a:rPr lang="en-US" dirty="0"/>
              <a:t> with human beings </a:t>
            </a:r>
          </a:p>
          <a:p>
            <a:r>
              <a:rPr lang="en-US" dirty="0"/>
              <a:t>God is not </a:t>
            </a:r>
            <a:r>
              <a:rPr lang="en-US" u="sng" dirty="0"/>
              <a:t>distant</a:t>
            </a:r>
          </a:p>
          <a:p>
            <a:r>
              <a:rPr lang="en-US" dirty="0"/>
              <a:t>Nor is </a:t>
            </a:r>
            <a:r>
              <a:rPr lang="en-US" u="sng" dirty="0"/>
              <a:t>YHWH</a:t>
            </a:r>
            <a:r>
              <a:rPr lang="en-US" dirty="0"/>
              <a:t> malevolent, capricious or spiteful</a:t>
            </a:r>
          </a:p>
          <a:p>
            <a:r>
              <a:rPr lang="en-US" dirty="0"/>
              <a:t>He is loving and </a:t>
            </a:r>
            <a:r>
              <a:rPr lang="en-US" u="sng" dirty="0"/>
              <a:t>gracious</a:t>
            </a:r>
            <a:r>
              <a:rPr lang="en-US" dirty="0"/>
              <a:t>, kind and compassionate, slow to anger and abounding in steadfast </a:t>
            </a:r>
            <a:r>
              <a:rPr lang="en-US" u="sng" dirty="0"/>
              <a:t>love</a:t>
            </a:r>
            <a:r>
              <a:rPr lang="en-US" dirty="0"/>
              <a:t> (Ex. 34:6-7, Ps 103:8, Jonah 4:2, </a:t>
            </a:r>
            <a:r>
              <a:rPr lang="en-US" dirty="0" err="1"/>
              <a:t>Neh</a:t>
            </a:r>
            <a:r>
              <a:rPr lang="en-US" dirty="0"/>
              <a:t> 9:17)</a:t>
            </a:r>
          </a:p>
        </p:txBody>
      </p:sp>
    </p:spTree>
    <p:extLst>
      <p:ext uri="{BB962C8B-B14F-4D97-AF65-F5344CB8AC3E}">
        <p14:creationId xmlns:p14="http://schemas.microsoft.com/office/powerpoint/2010/main" val="1606652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4E70-D5D1-7049-89BC-462C7023B1F6}"/>
              </a:ext>
            </a:extLst>
          </p:cNvPr>
          <p:cNvSpPr>
            <a:spLocks noGrp="1"/>
          </p:cNvSpPr>
          <p:nvPr>
            <p:ph type="title"/>
          </p:nvPr>
        </p:nvSpPr>
        <p:spPr>
          <a:xfrm>
            <a:off x="457200" y="274638"/>
            <a:ext cx="8229600" cy="449262"/>
          </a:xfrm>
        </p:spPr>
        <p:txBody>
          <a:bodyPr/>
          <a:lstStyle/>
          <a:p>
            <a:r>
              <a:rPr lang="en-US" dirty="0"/>
              <a:t>Nehemiah 9:16-18</a:t>
            </a:r>
          </a:p>
        </p:txBody>
      </p:sp>
      <p:sp>
        <p:nvSpPr>
          <p:cNvPr id="3" name="Content Placeholder 2">
            <a:extLst>
              <a:ext uri="{FF2B5EF4-FFF2-40B4-BE49-F238E27FC236}">
                <a16:creationId xmlns:a16="http://schemas.microsoft.com/office/drawing/2014/main" id="{0EDC65D5-591D-A841-B4DB-C529D1B007B0}"/>
              </a:ext>
            </a:extLst>
          </p:cNvPr>
          <p:cNvSpPr>
            <a:spLocks noGrp="1"/>
          </p:cNvSpPr>
          <p:nvPr>
            <p:ph idx="1"/>
          </p:nvPr>
        </p:nvSpPr>
        <p:spPr>
          <a:xfrm>
            <a:off x="0" y="850900"/>
            <a:ext cx="9144000" cy="6007100"/>
          </a:xfrm>
        </p:spPr>
        <p:txBody>
          <a:bodyPr/>
          <a:lstStyle/>
          <a:p>
            <a:pPr marL="0" indent="0">
              <a:buNone/>
            </a:pPr>
            <a:r>
              <a:rPr lang="en-US" dirty="0"/>
              <a:t>“But they, our ancestors, became arrogant and stiff-necked, and they did not obey your commands. They refused to listen and failed to remember the miracles you performed among them. They became stiff-necked and in their rebellion appointed a leader in order to return to their slavery. But you are a forgiving God, gracious and compassionate, slow to anger and abounding in love. Therefore you did not desert them, even when they cast for themselves an image of a calf and said, ‘This is your god, who brought you up out of Egypt,’ or when they committed awful blasphemies.</a:t>
            </a:r>
          </a:p>
        </p:txBody>
      </p:sp>
    </p:spTree>
    <p:extLst>
      <p:ext uri="{BB962C8B-B14F-4D97-AF65-F5344CB8AC3E}">
        <p14:creationId xmlns:p14="http://schemas.microsoft.com/office/powerpoint/2010/main" val="2622462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4E70-D5D1-7049-89BC-462C7023B1F6}"/>
              </a:ext>
            </a:extLst>
          </p:cNvPr>
          <p:cNvSpPr>
            <a:spLocks noGrp="1"/>
          </p:cNvSpPr>
          <p:nvPr>
            <p:ph type="title"/>
          </p:nvPr>
        </p:nvSpPr>
        <p:spPr>
          <a:xfrm>
            <a:off x="457200" y="274638"/>
            <a:ext cx="8229600" cy="449262"/>
          </a:xfrm>
        </p:spPr>
        <p:txBody>
          <a:bodyPr/>
          <a:lstStyle/>
          <a:p>
            <a:r>
              <a:rPr lang="en-US" dirty="0"/>
              <a:t>Nehemiah 9:16-18</a:t>
            </a:r>
          </a:p>
        </p:txBody>
      </p:sp>
      <p:sp>
        <p:nvSpPr>
          <p:cNvPr id="3" name="Content Placeholder 2">
            <a:extLst>
              <a:ext uri="{FF2B5EF4-FFF2-40B4-BE49-F238E27FC236}">
                <a16:creationId xmlns:a16="http://schemas.microsoft.com/office/drawing/2014/main" id="{0EDC65D5-591D-A841-B4DB-C529D1B007B0}"/>
              </a:ext>
            </a:extLst>
          </p:cNvPr>
          <p:cNvSpPr>
            <a:spLocks noGrp="1"/>
          </p:cNvSpPr>
          <p:nvPr>
            <p:ph idx="1"/>
          </p:nvPr>
        </p:nvSpPr>
        <p:spPr>
          <a:xfrm>
            <a:off x="0" y="850900"/>
            <a:ext cx="9144000" cy="6007100"/>
          </a:xfrm>
        </p:spPr>
        <p:txBody>
          <a:bodyPr/>
          <a:lstStyle/>
          <a:p>
            <a:pPr marL="0" indent="0">
              <a:buNone/>
            </a:pPr>
            <a:r>
              <a:rPr lang="en-US" dirty="0"/>
              <a:t>“But they, our ancestors, became arrogant and stiff-necked, and they did not obey your commands. They refused to listen and failed to remember the miracles you performed among them. They became stiff-necked and in their rebellion appointed a leader in order to return to their slavery. </a:t>
            </a:r>
            <a:r>
              <a:rPr lang="en-US" u="sng" dirty="0"/>
              <a:t>But you are a forgiving God, gracious and compassionate, slow to anger and abounding in love. Therefore you did not desert them</a:t>
            </a:r>
            <a:r>
              <a:rPr lang="en-US" dirty="0"/>
              <a:t>, even when they cast for themselves an image of a calf and said, ‘This is your god, who brought you up out of Egypt,’ or when they committed awful blasphemies.</a:t>
            </a:r>
          </a:p>
        </p:txBody>
      </p:sp>
    </p:spTree>
    <p:extLst>
      <p:ext uri="{BB962C8B-B14F-4D97-AF65-F5344CB8AC3E}">
        <p14:creationId xmlns:p14="http://schemas.microsoft.com/office/powerpoint/2010/main" val="3075350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186DE-6B29-1442-AF19-CEA4F7B9DE67}"/>
              </a:ext>
            </a:extLst>
          </p:cNvPr>
          <p:cNvSpPr>
            <a:spLocks noGrp="1"/>
          </p:cNvSpPr>
          <p:nvPr>
            <p:ph type="title"/>
          </p:nvPr>
        </p:nvSpPr>
        <p:spPr/>
        <p:txBody>
          <a:bodyPr/>
          <a:lstStyle/>
          <a:p>
            <a:r>
              <a:rPr lang="en-US" dirty="0"/>
              <a:t>Abrahamic and Land Covenants</a:t>
            </a:r>
          </a:p>
        </p:txBody>
      </p:sp>
      <p:sp>
        <p:nvSpPr>
          <p:cNvPr id="3" name="Content Placeholder 2">
            <a:extLst>
              <a:ext uri="{FF2B5EF4-FFF2-40B4-BE49-F238E27FC236}">
                <a16:creationId xmlns:a16="http://schemas.microsoft.com/office/drawing/2014/main" id="{7463D197-D91D-364D-9D94-6B0750157ED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782035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E68A0-1FB5-A44F-9420-ABBAC372A841}"/>
              </a:ext>
            </a:extLst>
          </p:cNvPr>
          <p:cNvSpPr>
            <a:spLocks noGrp="1"/>
          </p:cNvSpPr>
          <p:nvPr>
            <p:ph type="title"/>
          </p:nvPr>
        </p:nvSpPr>
        <p:spPr>
          <a:xfrm>
            <a:off x="457200" y="274638"/>
            <a:ext cx="8229600" cy="45719"/>
          </a:xfrm>
        </p:spPr>
        <p:txBody>
          <a:bodyPr/>
          <a:lstStyle/>
          <a:p>
            <a:endParaRPr lang="en-US" dirty="0"/>
          </a:p>
        </p:txBody>
      </p:sp>
      <p:sp>
        <p:nvSpPr>
          <p:cNvPr id="3" name="Content Placeholder 2">
            <a:extLst>
              <a:ext uri="{FF2B5EF4-FFF2-40B4-BE49-F238E27FC236}">
                <a16:creationId xmlns:a16="http://schemas.microsoft.com/office/drawing/2014/main" id="{3DD3D548-97EA-3149-9860-EB77754FFCF2}"/>
              </a:ext>
            </a:extLst>
          </p:cNvPr>
          <p:cNvSpPr>
            <a:spLocks noGrp="1"/>
          </p:cNvSpPr>
          <p:nvPr>
            <p:ph idx="1"/>
          </p:nvPr>
        </p:nvSpPr>
        <p:spPr>
          <a:xfrm>
            <a:off x="88900" y="533400"/>
            <a:ext cx="8864600" cy="6210300"/>
          </a:xfrm>
        </p:spPr>
        <p:txBody>
          <a:bodyPr/>
          <a:lstStyle/>
          <a:p>
            <a:r>
              <a:rPr lang="en-US" dirty="0"/>
              <a:t>The Abrahamic Covenant is an </a:t>
            </a:r>
            <a:r>
              <a:rPr lang="en-US" u="sng" dirty="0"/>
              <a:t>unconditional</a:t>
            </a:r>
            <a:r>
              <a:rPr lang="en-US" dirty="0"/>
              <a:t> covenant</a:t>
            </a:r>
          </a:p>
          <a:p>
            <a:r>
              <a:rPr lang="en-US" dirty="0"/>
              <a:t>Found in Genesis </a:t>
            </a:r>
            <a:r>
              <a:rPr lang="en-US" u="sng" dirty="0"/>
              <a:t>12</a:t>
            </a:r>
            <a:r>
              <a:rPr lang="en-US" dirty="0"/>
              <a:t>:1–3</a:t>
            </a:r>
          </a:p>
          <a:p>
            <a:r>
              <a:rPr lang="en-US" dirty="0"/>
              <a:t>The </a:t>
            </a:r>
            <a:r>
              <a:rPr lang="en-US" u="sng" dirty="0"/>
              <a:t>ceremony</a:t>
            </a:r>
            <a:r>
              <a:rPr lang="en-US" dirty="0"/>
              <a:t> recorded in Genesis 15 indicates the unconditional nature of the covenant</a:t>
            </a:r>
          </a:p>
          <a:p>
            <a:r>
              <a:rPr lang="en-US" dirty="0"/>
              <a:t>When a covenant was dependent upon both parties keeping commitments, then both parties would pass between the pieces of </a:t>
            </a:r>
            <a:r>
              <a:rPr lang="en-US" u="sng" dirty="0"/>
              <a:t>animals</a:t>
            </a:r>
          </a:p>
          <a:p>
            <a:r>
              <a:rPr lang="en-US" dirty="0"/>
              <a:t>In Genesis 15, </a:t>
            </a:r>
            <a:r>
              <a:rPr lang="en-US" u="sng" dirty="0"/>
              <a:t>God alone</a:t>
            </a:r>
            <a:r>
              <a:rPr lang="en-US" dirty="0"/>
              <a:t> moved between the halves of the animals</a:t>
            </a:r>
          </a:p>
          <a:p>
            <a:r>
              <a:rPr lang="en-US" u="sng" dirty="0"/>
              <a:t>Abraham</a:t>
            </a:r>
            <a:r>
              <a:rPr lang="en-US" dirty="0"/>
              <a:t> was in a deep sleep</a:t>
            </a:r>
          </a:p>
          <a:p>
            <a:endParaRPr lang="en-US" dirty="0"/>
          </a:p>
        </p:txBody>
      </p:sp>
    </p:spTree>
    <p:extLst>
      <p:ext uri="{BB962C8B-B14F-4D97-AF65-F5344CB8AC3E}">
        <p14:creationId xmlns:p14="http://schemas.microsoft.com/office/powerpoint/2010/main" val="2029729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F3773-FCF1-1D4B-825C-BB84F66AE9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4DF0581-DDFA-8244-8E40-52B2FB981541}"/>
              </a:ext>
            </a:extLst>
          </p:cNvPr>
          <p:cNvSpPr>
            <a:spLocks noGrp="1"/>
          </p:cNvSpPr>
          <p:nvPr>
            <p:ph idx="1"/>
          </p:nvPr>
        </p:nvSpPr>
        <p:spPr/>
        <p:txBody>
          <a:bodyPr/>
          <a:lstStyle/>
          <a:p>
            <a:r>
              <a:rPr lang="en-US" dirty="0"/>
              <a:t>God’s </a:t>
            </a:r>
            <a:r>
              <a:rPr lang="en-US" u="sng" dirty="0"/>
              <a:t>solitary</a:t>
            </a:r>
            <a:r>
              <a:rPr lang="en-US" dirty="0"/>
              <a:t> </a:t>
            </a:r>
            <a:r>
              <a:rPr lang="en-US" u="sng" dirty="0"/>
              <a:t>action</a:t>
            </a:r>
            <a:r>
              <a:rPr lang="en-US" dirty="0"/>
              <a:t> indicates that the covenant is principally His promise</a:t>
            </a:r>
          </a:p>
          <a:p>
            <a:r>
              <a:rPr lang="en-US" dirty="0"/>
              <a:t>He </a:t>
            </a:r>
            <a:r>
              <a:rPr lang="en-US" u="sng" dirty="0"/>
              <a:t>bound</a:t>
            </a:r>
            <a:r>
              <a:rPr lang="en-US" dirty="0"/>
              <a:t> Himself to the covenant</a:t>
            </a:r>
          </a:p>
          <a:p>
            <a:r>
              <a:rPr lang="en-US" dirty="0"/>
              <a:t>And He alone is expected to </a:t>
            </a:r>
            <a:r>
              <a:rPr lang="en-US" u="sng" dirty="0"/>
              <a:t>keep</a:t>
            </a:r>
            <a:r>
              <a:rPr lang="en-US" dirty="0"/>
              <a:t> His </a:t>
            </a:r>
            <a:r>
              <a:rPr lang="en-US" u="sng" dirty="0"/>
              <a:t>promise</a:t>
            </a:r>
          </a:p>
          <a:p>
            <a:endParaRPr lang="en-US" dirty="0"/>
          </a:p>
        </p:txBody>
      </p:sp>
    </p:spTree>
    <p:extLst>
      <p:ext uri="{BB962C8B-B14F-4D97-AF65-F5344CB8AC3E}">
        <p14:creationId xmlns:p14="http://schemas.microsoft.com/office/powerpoint/2010/main" val="2167713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F9DE4-8394-1747-80B1-91B855A7E82E}"/>
              </a:ext>
            </a:extLst>
          </p:cNvPr>
          <p:cNvSpPr>
            <a:spLocks noGrp="1"/>
          </p:cNvSpPr>
          <p:nvPr>
            <p:ph type="title"/>
          </p:nvPr>
        </p:nvSpPr>
        <p:spPr>
          <a:xfrm>
            <a:off x="457200" y="274638"/>
            <a:ext cx="8229600" cy="45719"/>
          </a:xfrm>
        </p:spPr>
        <p:txBody>
          <a:bodyPr/>
          <a:lstStyle/>
          <a:p>
            <a:endParaRPr lang="en-US" dirty="0"/>
          </a:p>
        </p:txBody>
      </p:sp>
      <p:sp>
        <p:nvSpPr>
          <p:cNvPr id="3" name="Content Placeholder 2">
            <a:extLst>
              <a:ext uri="{FF2B5EF4-FFF2-40B4-BE49-F238E27FC236}">
                <a16:creationId xmlns:a16="http://schemas.microsoft.com/office/drawing/2014/main" id="{4F0B312F-E3AF-2B46-8FDF-A7527BE5D53A}"/>
              </a:ext>
            </a:extLst>
          </p:cNvPr>
          <p:cNvSpPr>
            <a:spLocks noGrp="1"/>
          </p:cNvSpPr>
          <p:nvPr>
            <p:ph idx="1"/>
          </p:nvPr>
        </p:nvSpPr>
        <p:spPr>
          <a:xfrm>
            <a:off x="88900" y="635000"/>
            <a:ext cx="8953500" cy="6083300"/>
          </a:xfrm>
        </p:spPr>
        <p:txBody>
          <a:bodyPr/>
          <a:lstStyle/>
          <a:p>
            <a:r>
              <a:rPr lang="en-US" dirty="0"/>
              <a:t>Later, God gave Abraham the rite of </a:t>
            </a:r>
            <a:r>
              <a:rPr lang="en-US" u="sng" dirty="0"/>
              <a:t>circumcision</a:t>
            </a:r>
            <a:r>
              <a:rPr lang="en-US" dirty="0"/>
              <a:t> as the specific sign of the Abrahamic Covenant (Genesis 17:9–14)</a:t>
            </a:r>
          </a:p>
          <a:p>
            <a:r>
              <a:rPr lang="en-US" dirty="0"/>
              <a:t>All males in Abraham’s line were to be circumcised and thus carry with them a lifelong mark in their flesh that they were part of God’s physical </a:t>
            </a:r>
            <a:r>
              <a:rPr lang="en-US" u="sng" dirty="0"/>
              <a:t>blessing</a:t>
            </a:r>
            <a:r>
              <a:rPr lang="en-US" dirty="0"/>
              <a:t> in the world</a:t>
            </a:r>
          </a:p>
          <a:p>
            <a:r>
              <a:rPr lang="en-US" dirty="0"/>
              <a:t>Any descendant of Abraham who refused circumcision was declaring himself to be outside of God’s covenant; this explains why God was angry with Moses when Moses failed to circumcise his </a:t>
            </a:r>
            <a:r>
              <a:rPr lang="en-US" u="sng" dirty="0"/>
              <a:t>son</a:t>
            </a:r>
            <a:r>
              <a:rPr lang="en-US" dirty="0"/>
              <a:t> (Exodus 4:24–26)</a:t>
            </a:r>
          </a:p>
          <a:p>
            <a:endParaRPr lang="en-US" dirty="0"/>
          </a:p>
        </p:txBody>
      </p:sp>
    </p:spTree>
    <p:extLst>
      <p:ext uri="{BB962C8B-B14F-4D97-AF65-F5344CB8AC3E}">
        <p14:creationId xmlns:p14="http://schemas.microsoft.com/office/powerpoint/2010/main" val="479892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2D393-3092-6B4B-A9E9-E5EC795D84F6}"/>
              </a:ext>
            </a:extLst>
          </p:cNvPr>
          <p:cNvSpPr>
            <a:spLocks noGrp="1"/>
          </p:cNvSpPr>
          <p:nvPr>
            <p:ph type="title"/>
          </p:nvPr>
        </p:nvSpPr>
        <p:spPr>
          <a:xfrm>
            <a:off x="457200" y="274638"/>
            <a:ext cx="8229600" cy="690562"/>
          </a:xfrm>
        </p:spPr>
        <p:txBody>
          <a:bodyPr/>
          <a:lstStyle/>
          <a:p>
            <a:r>
              <a:rPr lang="en-US" dirty="0"/>
              <a:t>Genesis 12:2–3 </a:t>
            </a:r>
          </a:p>
        </p:txBody>
      </p:sp>
      <p:sp>
        <p:nvSpPr>
          <p:cNvPr id="3" name="Content Placeholder 2">
            <a:extLst>
              <a:ext uri="{FF2B5EF4-FFF2-40B4-BE49-F238E27FC236}">
                <a16:creationId xmlns:a16="http://schemas.microsoft.com/office/drawing/2014/main" id="{3AF8A7A5-18A5-D54F-ACE9-B1B94C2B156A}"/>
              </a:ext>
            </a:extLst>
          </p:cNvPr>
          <p:cNvSpPr>
            <a:spLocks noGrp="1"/>
          </p:cNvSpPr>
          <p:nvPr>
            <p:ph idx="1"/>
          </p:nvPr>
        </p:nvSpPr>
        <p:spPr>
          <a:xfrm>
            <a:off x="177800" y="2006600"/>
            <a:ext cx="8813800" cy="4622800"/>
          </a:xfrm>
        </p:spPr>
        <p:txBody>
          <a:bodyPr/>
          <a:lstStyle/>
          <a:p>
            <a:pPr marL="0" indent="0">
              <a:buNone/>
            </a:pPr>
            <a:r>
              <a:rPr lang="en-US" dirty="0"/>
              <a:t>“I will make you into a great nation, and I will bless you; I will make your name great, and you will be a blessing. I will bless those who bless you, and whoever curses you I will curse; and all peoples on earth will be blessed through you” </a:t>
            </a:r>
          </a:p>
        </p:txBody>
      </p:sp>
    </p:spTree>
    <p:extLst>
      <p:ext uri="{BB962C8B-B14F-4D97-AF65-F5344CB8AC3E}">
        <p14:creationId xmlns:p14="http://schemas.microsoft.com/office/powerpoint/2010/main" val="4184246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1B0BA-66DA-0F44-B73C-DCD2926C4312}"/>
              </a:ext>
            </a:extLst>
          </p:cNvPr>
          <p:cNvSpPr>
            <a:spLocks noGrp="1"/>
          </p:cNvSpPr>
          <p:nvPr>
            <p:ph type="title"/>
          </p:nvPr>
        </p:nvSpPr>
        <p:spPr>
          <a:xfrm>
            <a:off x="457200" y="274638"/>
            <a:ext cx="8229600" cy="106362"/>
          </a:xfrm>
        </p:spPr>
        <p:txBody>
          <a:bodyPr/>
          <a:lstStyle/>
          <a:p>
            <a:endParaRPr lang="en-US" dirty="0"/>
          </a:p>
        </p:txBody>
      </p:sp>
      <p:sp>
        <p:nvSpPr>
          <p:cNvPr id="3" name="Content Placeholder 2">
            <a:extLst>
              <a:ext uri="{FF2B5EF4-FFF2-40B4-BE49-F238E27FC236}">
                <a16:creationId xmlns:a16="http://schemas.microsoft.com/office/drawing/2014/main" id="{08FBAFAD-0B06-924F-806C-160AC1E28285}"/>
              </a:ext>
            </a:extLst>
          </p:cNvPr>
          <p:cNvSpPr>
            <a:spLocks noGrp="1"/>
          </p:cNvSpPr>
          <p:nvPr>
            <p:ph idx="1"/>
          </p:nvPr>
        </p:nvSpPr>
        <p:spPr>
          <a:xfrm>
            <a:off x="177800" y="825500"/>
            <a:ext cx="8813800" cy="5842000"/>
          </a:xfrm>
        </p:spPr>
        <p:txBody>
          <a:bodyPr/>
          <a:lstStyle/>
          <a:p>
            <a:r>
              <a:rPr lang="en-US" dirty="0"/>
              <a:t>Based on this promise, God later changed his name from Abram (“</a:t>
            </a:r>
            <a:r>
              <a:rPr lang="en-US" u="sng" dirty="0"/>
              <a:t>high</a:t>
            </a:r>
            <a:r>
              <a:rPr lang="en-US" dirty="0"/>
              <a:t> father”) to Abraham (“father of a </a:t>
            </a:r>
            <a:r>
              <a:rPr lang="en-US" u="sng" dirty="0"/>
              <a:t>multitude</a:t>
            </a:r>
            <a:r>
              <a:rPr lang="en-US" dirty="0"/>
              <a:t>”) in Genesis 17:5</a:t>
            </a:r>
          </a:p>
          <a:p>
            <a:r>
              <a:rPr lang="en-US" dirty="0"/>
              <a:t>The Abrahamic Covenant is unconditional, therefore it must be taken </a:t>
            </a:r>
            <a:r>
              <a:rPr lang="en-US" u="sng" dirty="0"/>
              <a:t>literally</a:t>
            </a:r>
          </a:p>
          <a:p>
            <a:r>
              <a:rPr lang="en-US" dirty="0"/>
              <a:t>There is no room in this </a:t>
            </a:r>
            <a:r>
              <a:rPr lang="en-US" u="sng" dirty="0"/>
              <a:t>scripture</a:t>
            </a:r>
            <a:r>
              <a:rPr lang="en-US" dirty="0"/>
              <a:t> to spiritualize the promise to Abraham</a:t>
            </a:r>
          </a:p>
          <a:p>
            <a:r>
              <a:rPr lang="en-US" dirty="0"/>
              <a:t>This is not a promise to the </a:t>
            </a:r>
            <a:r>
              <a:rPr lang="en-US" u="sng" dirty="0"/>
              <a:t>church</a:t>
            </a:r>
          </a:p>
          <a:p>
            <a:r>
              <a:rPr lang="en-US" dirty="0"/>
              <a:t>God’s promises to Abraham and his </a:t>
            </a:r>
            <a:r>
              <a:rPr lang="en-US" u="sng" dirty="0"/>
              <a:t>descendants</a:t>
            </a:r>
            <a:r>
              <a:rPr lang="en-US" dirty="0"/>
              <a:t> will be fulfilled literally</a:t>
            </a:r>
          </a:p>
          <a:p>
            <a:endParaRPr lang="en-US" dirty="0"/>
          </a:p>
        </p:txBody>
      </p:sp>
    </p:spTree>
    <p:extLst>
      <p:ext uri="{BB962C8B-B14F-4D97-AF65-F5344CB8AC3E}">
        <p14:creationId xmlns:p14="http://schemas.microsoft.com/office/powerpoint/2010/main" val="1954245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8604-7E81-094F-8ED7-4F3DFF8C38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C8D28FA-CC98-784A-8E08-4B09F8D07B4F}"/>
              </a:ext>
            </a:extLst>
          </p:cNvPr>
          <p:cNvSpPr>
            <a:spLocks noGrp="1"/>
          </p:cNvSpPr>
          <p:nvPr>
            <p:ph idx="1"/>
          </p:nvPr>
        </p:nvSpPr>
        <p:spPr/>
        <p:txBody>
          <a:bodyPr/>
          <a:lstStyle/>
          <a:p>
            <a:r>
              <a:rPr lang="en-US" dirty="0"/>
              <a:t>The Abrahamic Covenant included the promise of land, Genesis 12:1 </a:t>
            </a:r>
          </a:p>
          <a:p>
            <a:r>
              <a:rPr lang="en-US" dirty="0"/>
              <a:t>The Abrahamic Covenant also promised many descendants, Genesis 12:2 </a:t>
            </a:r>
          </a:p>
          <a:p>
            <a:r>
              <a:rPr lang="en-US" dirty="0"/>
              <a:t>The Abrahamic Covenant also included a promise of blessing and redemption, Genesis 12:3 </a:t>
            </a:r>
          </a:p>
        </p:txBody>
      </p:sp>
    </p:spTree>
    <p:extLst>
      <p:ext uri="{BB962C8B-B14F-4D97-AF65-F5344CB8AC3E}">
        <p14:creationId xmlns:p14="http://schemas.microsoft.com/office/powerpoint/2010/main" val="3860820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5318E-E742-C142-BC85-33BB40EDD91C}"/>
              </a:ext>
            </a:extLst>
          </p:cNvPr>
          <p:cNvSpPr>
            <a:spLocks noGrp="1"/>
          </p:cNvSpPr>
          <p:nvPr>
            <p:ph type="title"/>
          </p:nvPr>
        </p:nvSpPr>
        <p:spPr>
          <a:xfrm>
            <a:off x="457200" y="274638"/>
            <a:ext cx="8229600" cy="55562"/>
          </a:xfrm>
        </p:spPr>
        <p:txBody>
          <a:bodyPr/>
          <a:lstStyle/>
          <a:p>
            <a:endParaRPr lang="en-US" dirty="0"/>
          </a:p>
        </p:txBody>
      </p:sp>
      <p:sp>
        <p:nvSpPr>
          <p:cNvPr id="3" name="Content Placeholder 2">
            <a:extLst>
              <a:ext uri="{FF2B5EF4-FFF2-40B4-BE49-F238E27FC236}">
                <a16:creationId xmlns:a16="http://schemas.microsoft.com/office/drawing/2014/main" id="{A2536329-9661-E54E-8A55-D704A8E8E0FD}"/>
              </a:ext>
            </a:extLst>
          </p:cNvPr>
          <p:cNvSpPr>
            <a:spLocks noGrp="1"/>
          </p:cNvSpPr>
          <p:nvPr>
            <p:ph idx="1"/>
          </p:nvPr>
        </p:nvSpPr>
        <p:spPr>
          <a:xfrm>
            <a:off x="114300" y="685800"/>
            <a:ext cx="8940800" cy="6032500"/>
          </a:xfrm>
        </p:spPr>
        <p:txBody>
          <a:bodyPr/>
          <a:lstStyle/>
          <a:p>
            <a:r>
              <a:rPr lang="en-US" dirty="0"/>
              <a:t>The Abrahamic Covenant included the promise of </a:t>
            </a:r>
            <a:r>
              <a:rPr lang="en-US" u="sng" dirty="0"/>
              <a:t>land</a:t>
            </a:r>
            <a:r>
              <a:rPr lang="en-US" dirty="0"/>
              <a:t> (Genesis 12:1)</a:t>
            </a:r>
          </a:p>
          <a:p>
            <a:r>
              <a:rPr lang="en-US" dirty="0"/>
              <a:t>It was a specific land, an actual property, with dimensions specified in Genesis </a:t>
            </a:r>
            <a:r>
              <a:rPr lang="en-US" u="sng" dirty="0"/>
              <a:t>15</a:t>
            </a:r>
            <a:r>
              <a:rPr lang="en-US" dirty="0"/>
              <a:t>:18–21</a:t>
            </a:r>
          </a:p>
          <a:p>
            <a:r>
              <a:rPr lang="en-US" dirty="0"/>
              <a:t>In Genesis 13:15, God gave Abraham all the land that he could </a:t>
            </a:r>
            <a:r>
              <a:rPr lang="en-US" u="sng" dirty="0"/>
              <a:t>see</a:t>
            </a:r>
            <a:r>
              <a:rPr lang="en-US" dirty="0"/>
              <a:t>, and the gift was declared to be “</a:t>
            </a:r>
            <a:r>
              <a:rPr lang="en-US" u="sng" dirty="0"/>
              <a:t>forever</a:t>
            </a:r>
            <a:r>
              <a:rPr lang="en-US" dirty="0"/>
              <a:t>”</a:t>
            </a:r>
          </a:p>
          <a:p>
            <a:r>
              <a:rPr lang="en-US" dirty="0"/>
              <a:t>God was not going to </a:t>
            </a:r>
            <a:r>
              <a:rPr lang="en-US" u="sng" dirty="0"/>
              <a:t>renege</a:t>
            </a:r>
            <a:r>
              <a:rPr lang="en-US" dirty="0"/>
              <a:t> on His promise</a:t>
            </a:r>
          </a:p>
          <a:p>
            <a:r>
              <a:rPr lang="en-US" dirty="0"/>
              <a:t>The </a:t>
            </a:r>
            <a:r>
              <a:rPr lang="en-US" u="sng" dirty="0"/>
              <a:t>territory</a:t>
            </a:r>
            <a:r>
              <a:rPr lang="en-US" dirty="0"/>
              <a:t> given as part of the Abrahamic Covenant is expanded in Deuteronomy 1:7-8 &amp; 11:24, often called the Palestinian Covenant</a:t>
            </a:r>
          </a:p>
          <a:p>
            <a:endParaRPr lang="en-US" dirty="0"/>
          </a:p>
        </p:txBody>
      </p:sp>
    </p:spTree>
    <p:extLst>
      <p:ext uri="{BB962C8B-B14F-4D97-AF65-F5344CB8AC3E}">
        <p14:creationId xmlns:p14="http://schemas.microsoft.com/office/powerpoint/2010/main" val="2734241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FC826-ACB8-3740-B294-F61F6F9C2080}"/>
              </a:ext>
            </a:extLst>
          </p:cNvPr>
          <p:cNvSpPr>
            <a:spLocks noGrp="1"/>
          </p:cNvSpPr>
          <p:nvPr>
            <p:ph type="title"/>
          </p:nvPr>
        </p:nvSpPr>
        <p:spPr>
          <a:xfrm>
            <a:off x="457200" y="274638"/>
            <a:ext cx="8229600" cy="45719"/>
          </a:xfrm>
        </p:spPr>
        <p:txBody>
          <a:bodyPr/>
          <a:lstStyle/>
          <a:p>
            <a:endParaRPr lang="en-US" dirty="0"/>
          </a:p>
        </p:txBody>
      </p:sp>
      <p:sp>
        <p:nvSpPr>
          <p:cNvPr id="3" name="Content Placeholder 2">
            <a:extLst>
              <a:ext uri="{FF2B5EF4-FFF2-40B4-BE49-F238E27FC236}">
                <a16:creationId xmlns:a16="http://schemas.microsoft.com/office/drawing/2014/main" id="{F927FBB5-C8AA-5D4D-86AC-98238351C18B}"/>
              </a:ext>
            </a:extLst>
          </p:cNvPr>
          <p:cNvSpPr>
            <a:spLocks noGrp="1"/>
          </p:cNvSpPr>
          <p:nvPr>
            <p:ph idx="1"/>
          </p:nvPr>
        </p:nvSpPr>
        <p:spPr>
          <a:xfrm>
            <a:off x="101600" y="584200"/>
            <a:ext cx="8915400" cy="6159500"/>
          </a:xfrm>
        </p:spPr>
        <p:txBody>
          <a:bodyPr/>
          <a:lstStyle/>
          <a:p>
            <a:r>
              <a:rPr lang="en-US" dirty="0"/>
              <a:t>Centuries after Abraham died, the children of Israel took possession of the land under </a:t>
            </a:r>
            <a:r>
              <a:rPr lang="en-US" u="sng" dirty="0"/>
              <a:t>Joshua’s</a:t>
            </a:r>
            <a:r>
              <a:rPr lang="en-US" dirty="0"/>
              <a:t> leadership (Joshua 21:43)</a:t>
            </a:r>
          </a:p>
          <a:p>
            <a:r>
              <a:rPr lang="en-US" dirty="0"/>
              <a:t>At no point in history, though, has Israel controlled all of the land </a:t>
            </a:r>
            <a:r>
              <a:rPr lang="en-US" u="sng" dirty="0"/>
              <a:t>God</a:t>
            </a:r>
            <a:r>
              <a:rPr lang="en-US" dirty="0"/>
              <a:t> had specified</a:t>
            </a:r>
          </a:p>
          <a:p>
            <a:r>
              <a:rPr lang="en-US" dirty="0"/>
              <a:t>There remains, therefore, a final fulfillment of the Abrahamic Covenant that will see Israel occupying their God-given </a:t>
            </a:r>
            <a:r>
              <a:rPr lang="en-US" u="sng" dirty="0"/>
              <a:t>homeland</a:t>
            </a:r>
            <a:r>
              <a:rPr lang="en-US" dirty="0"/>
              <a:t> to the fullest extent </a:t>
            </a:r>
          </a:p>
          <a:p>
            <a:r>
              <a:rPr lang="en-US" dirty="0"/>
              <a:t>The fulfillment will be more than a matter of geography; it will also be a time of </a:t>
            </a:r>
            <a:r>
              <a:rPr lang="en-US" u="sng" dirty="0"/>
              <a:t>holiness</a:t>
            </a:r>
            <a:r>
              <a:rPr lang="en-US" dirty="0"/>
              <a:t> and </a:t>
            </a:r>
            <a:r>
              <a:rPr lang="en-US" u="sng" dirty="0"/>
              <a:t>restoration</a:t>
            </a:r>
            <a:r>
              <a:rPr lang="en-US" dirty="0"/>
              <a:t> (see Ezekiel 20:40–44 and 36:1—37:28)</a:t>
            </a:r>
          </a:p>
          <a:p>
            <a:endParaRPr lang="en-US" dirty="0"/>
          </a:p>
        </p:txBody>
      </p:sp>
    </p:spTree>
    <p:extLst>
      <p:ext uri="{BB962C8B-B14F-4D97-AF65-F5344CB8AC3E}">
        <p14:creationId xmlns:p14="http://schemas.microsoft.com/office/powerpoint/2010/main" val="2284053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5F624-95DE-7A45-8888-39BD5E44F24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EC1CF0-5240-EC4A-A59B-22BD4AEA69BE}"/>
              </a:ext>
            </a:extLst>
          </p:cNvPr>
          <p:cNvSpPr>
            <a:spLocks noGrp="1"/>
          </p:cNvSpPr>
          <p:nvPr>
            <p:ph idx="1"/>
          </p:nvPr>
        </p:nvSpPr>
        <p:spPr>
          <a:xfrm>
            <a:off x="457200" y="2654300"/>
            <a:ext cx="8229600" cy="3471863"/>
          </a:xfrm>
        </p:spPr>
        <p:txBody>
          <a:bodyPr/>
          <a:lstStyle/>
          <a:p>
            <a:r>
              <a:rPr lang="en-US" dirty="0"/>
              <a:t>Some people have a hard time understanding that the land promise has not yet been fully fulfilled because of verses like these:</a:t>
            </a:r>
          </a:p>
          <a:p>
            <a:endParaRPr lang="en-US" dirty="0"/>
          </a:p>
        </p:txBody>
      </p:sp>
    </p:spTree>
    <p:extLst>
      <p:ext uri="{BB962C8B-B14F-4D97-AF65-F5344CB8AC3E}">
        <p14:creationId xmlns:p14="http://schemas.microsoft.com/office/powerpoint/2010/main" val="3181586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7D39-4239-F84A-8962-3479F7E41295}"/>
              </a:ext>
            </a:extLst>
          </p:cNvPr>
          <p:cNvSpPr>
            <a:spLocks noGrp="1"/>
          </p:cNvSpPr>
          <p:nvPr>
            <p:ph type="title"/>
          </p:nvPr>
        </p:nvSpPr>
        <p:spPr/>
        <p:txBody>
          <a:bodyPr/>
          <a:lstStyle/>
          <a:p>
            <a:r>
              <a:rPr lang="en-US" dirty="0"/>
              <a:t>Joshua 11:23</a:t>
            </a:r>
          </a:p>
        </p:txBody>
      </p:sp>
      <p:sp>
        <p:nvSpPr>
          <p:cNvPr id="3" name="Content Placeholder 2">
            <a:extLst>
              <a:ext uri="{FF2B5EF4-FFF2-40B4-BE49-F238E27FC236}">
                <a16:creationId xmlns:a16="http://schemas.microsoft.com/office/drawing/2014/main" id="{0E734EEC-7421-7E48-874C-4CA0826F8FA7}"/>
              </a:ext>
            </a:extLst>
          </p:cNvPr>
          <p:cNvSpPr>
            <a:spLocks noGrp="1"/>
          </p:cNvSpPr>
          <p:nvPr>
            <p:ph idx="1"/>
          </p:nvPr>
        </p:nvSpPr>
        <p:spPr>
          <a:xfrm>
            <a:off x="457200" y="2184400"/>
            <a:ext cx="8229600" cy="3941763"/>
          </a:xfrm>
        </p:spPr>
        <p:txBody>
          <a:bodyPr/>
          <a:lstStyle/>
          <a:p>
            <a:pPr marL="0" indent="0">
              <a:buNone/>
            </a:pPr>
            <a:r>
              <a:rPr lang="en-US" dirty="0"/>
              <a:t>So Joshua took the whole land, according to all that the LORD had said to Moses; and Joshua gave it as an inheritance to Israel according to their divisions by their tribes. Then the land rested from war.</a:t>
            </a:r>
          </a:p>
        </p:txBody>
      </p:sp>
    </p:spTree>
    <p:extLst>
      <p:ext uri="{BB962C8B-B14F-4D97-AF65-F5344CB8AC3E}">
        <p14:creationId xmlns:p14="http://schemas.microsoft.com/office/powerpoint/2010/main" val="4262702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93000-E306-0448-921E-A5D5C95805CD}"/>
              </a:ext>
            </a:extLst>
          </p:cNvPr>
          <p:cNvSpPr>
            <a:spLocks noGrp="1"/>
          </p:cNvSpPr>
          <p:nvPr>
            <p:ph type="title"/>
          </p:nvPr>
        </p:nvSpPr>
        <p:spPr/>
        <p:txBody>
          <a:bodyPr/>
          <a:lstStyle/>
          <a:p>
            <a:r>
              <a:rPr lang="en-US" dirty="0"/>
              <a:t>Joshua 21:43-45</a:t>
            </a:r>
          </a:p>
        </p:txBody>
      </p:sp>
      <p:sp>
        <p:nvSpPr>
          <p:cNvPr id="3" name="Content Placeholder 2">
            <a:extLst>
              <a:ext uri="{FF2B5EF4-FFF2-40B4-BE49-F238E27FC236}">
                <a16:creationId xmlns:a16="http://schemas.microsoft.com/office/drawing/2014/main" id="{4C5D67B1-85DB-F448-A0DC-59198803323E}"/>
              </a:ext>
            </a:extLst>
          </p:cNvPr>
          <p:cNvSpPr>
            <a:spLocks noGrp="1"/>
          </p:cNvSpPr>
          <p:nvPr>
            <p:ph idx="1"/>
          </p:nvPr>
        </p:nvSpPr>
        <p:spPr/>
        <p:txBody>
          <a:bodyPr/>
          <a:lstStyle/>
          <a:p>
            <a:pPr marL="0" indent="0">
              <a:buNone/>
            </a:pPr>
            <a:r>
              <a:rPr lang="en-US" dirty="0"/>
              <a:t>Thus the Lord gave to Israel all the land that he swore to give to their fathers. And they took possession of it, and they settled there. And the Lord gave them rest on every side just as he had sworn to their fathers. Not one of all their enemies had withstood them, for the Lord had given all their enemies into their hands. Not one word of all the good promises that the Lord had made to the house of Israel had failed; all came to pass.</a:t>
            </a:r>
          </a:p>
        </p:txBody>
      </p:sp>
    </p:spTree>
    <p:extLst>
      <p:ext uri="{BB962C8B-B14F-4D97-AF65-F5344CB8AC3E}">
        <p14:creationId xmlns:p14="http://schemas.microsoft.com/office/powerpoint/2010/main" val="2195277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FE552-1E00-F745-BDB9-F129B2D54A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39E271-964E-684F-8128-A576915F3622}"/>
              </a:ext>
            </a:extLst>
          </p:cNvPr>
          <p:cNvSpPr>
            <a:spLocks noGrp="1"/>
          </p:cNvSpPr>
          <p:nvPr>
            <p:ph idx="1"/>
          </p:nvPr>
        </p:nvSpPr>
        <p:spPr/>
        <p:txBody>
          <a:bodyPr/>
          <a:lstStyle/>
          <a:p>
            <a:r>
              <a:rPr lang="en-US" dirty="0"/>
              <a:t>Yet, according to passages like Genesis 15:18 and Exodus 23:31, the broader covenant boundaries extend from the river of Egypt (the Nile) to the Euphrates River, encompassing parts of modern-day Egypt, Jordan, Syria, Saudi Arabia, Iraq, and Lebanon</a:t>
            </a:r>
          </a:p>
        </p:txBody>
      </p:sp>
    </p:spTree>
    <p:extLst>
      <p:ext uri="{BB962C8B-B14F-4D97-AF65-F5344CB8AC3E}">
        <p14:creationId xmlns:p14="http://schemas.microsoft.com/office/powerpoint/2010/main" val="1556219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D363A-2183-6E49-8C6F-ABCDA828B3E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3D8C74D-714E-CE41-B253-92BA6098EDBB}"/>
              </a:ext>
            </a:extLst>
          </p:cNvPr>
          <p:cNvPicPr>
            <a:picLocks noGrp="1" noChangeAspect="1"/>
          </p:cNvPicPr>
          <p:nvPr>
            <p:ph idx="1"/>
          </p:nvPr>
        </p:nvPicPr>
        <p:blipFill>
          <a:blip r:embed="rId2"/>
          <a:stretch>
            <a:fillRect/>
          </a:stretch>
        </p:blipFill>
        <p:spPr>
          <a:xfrm>
            <a:off x="1016000" y="0"/>
            <a:ext cx="7315200" cy="6882063"/>
          </a:xfrm>
          <a:prstGeom prst="rect">
            <a:avLst/>
          </a:prstGeom>
        </p:spPr>
      </p:pic>
    </p:spTree>
    <p:extLst>
      <p:ext uri="{BB962C8B-B14F-4D97-AF65-F5344CB8AC3E}">
        <p14:creationId xmlns:p14="http://schemas.microsoft.com/office/powerpoint/2010/main" val="147416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AA20-E866-6340-BC5B-3545B4C3C82D}"/>
              </a:ext>
            </a:extLst>
          </p:cNvPr>
          <p:cNvSpPr>
            <a:spLocks noGrp="1"/>
          </p:cNvSpPr>
          <p:nvPr>
            <p:ph type="title"/>
          </p:nvPr>
        </p:nvSpPr>
        <p:spPr/>
        <p:txBody>
          <a:bodyPr/>
          <a:lstStyle/>
          <a:p>
            <a:r>
              <a:rPr lang="en-US" dirty="0"/>
              <a:t>Genesis 15:18-21</a:t>
            </a:r>
          </a:p>
        </p:txBody>
      </p:sp>
      <p:sp>
        <p:nvSpPr>
          <p:cNvPr id="3" name="Content Placeholder 2">
            <a:extLst>
              <a:ext uri="{FF2B5EF4-FFF2-40B4-BE49-F238E27FC236}">
                <a16:creationId xmlns:a16="http://schemas.microsoft.com/office/drawing/2014/main" id="{4EFB6EEC-305B-7248-BB06-C7CD5CDA54BC}"/>
              </a:ext>
            </a:extLst>
          </p:cNvPr>
          <p:cNvSpPr>
            <a:spLocks noGrp="1"/>
          </p:cNvSpPr>
          <p:nvPr>
            <p:ph idx="1"/>
          </p:nvPr>
        </p:nvSpPr>
        <p:spPr/>
        <p:txBody>
          <a:bodyPr/>
          <a:lstStyle/>
          <a:p>
            <a:pPr marL="0" indent="0">
              <a:buNone/>
            </a:pPr>
            <a:r>
              <a:rPr lang="en-US" dirty="0"/>
              <a:t>On that day the Lord made a covenant with Abram, saying, “To your offspring I give this land, from the river of Egypt to the great river, the river Euphrates, the land of the Kenites, the </a:t>
            </a:r>
            <a:r>
              <a:rPr lang="en-US" dirty="0" err="1"/>
              <a:t>Kenizzites</a:t>
            </a:r>
            <a:r>
              <a:rPr lang="en-US" dirty="0"/>
              <a:t>, the </a:t>
            </a:r>
            <a:r>
              <a:rPr lang="en-US" dirty="0" err="1"/>
              <a:t>Kadmonites</a:t>
            </a:r>
            <a:r>
              <a:rPr lang="en-US" dirty="0"/>
              <a:t>, the Hittites, the Perizzites, the </a:t>
            </a:r>
            <a:r>
              <a:rPr lang="en-US" dirty="0" err="1"/>
              <a:t>Rephaim</a:t>
            </a:r>
            <a:r>
              <a:rPr lang="en-US" dirty="0"/>
              <a:t>, the Amorites, the Canaanites, the </a:t>
            </a:r>
            <a:r>
              <a:rPr lang="en-US" dirty="0" err="1"/>
              <a:t>Girgashites</a:t>
            </a:r>
            <a:r>
              <a:rPr lang="en-US" dirty="0"/>
              <a:t> and the Jebusites.”</a:t>
            </a:r>
          </a:p>
        </p:txBody>
      </p:sp>
    </p:spTree>
    <p:extLst>
      <p:ext uri="{BB962C8B-B14F-4D97-AF65-F5344CB8AC3E}">
        <p14:creationId xmlns:p14="http://schemas.microsoft.com/office/powerpoint/2010/main" val="1959419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125CB-08A0-5642-A0CE-154133F4878D}"/>
              </a:ext>
            </a:extLst>
          </p:cNvPr>
          <p:cNvSpPr>
            <a:spLocks noGrp="1"/>
          </p:cNvSpPr>
          <p:nvPr>
            <p:ph type="title"/>
          </p:nvPr>
        </p:nvSpPr>
        <p:spPr/>
        <p:txBody>
          <a:bodyPr/>
          <a:lstStyle/>
          <a:p>
            <a:r>
              <a:rPr lang="en-US" dirty="0"/>
              <a:t>Exodus 23:31</a:t>
            </a:r>
          </a:p>
        </p:txBody>
      </p:sp>
      <p:sp>
        <p:nvSpPr>
          <p:cNvPr id="3" name="Content Placeholder 2">
            <a:extLst>
              <a:ext uri="{FF2B5EF4-FFF2-40B4-BE49-F238E27FC236}">
                <a16:creationId xmlns:a16="http://schemas.microsoft.com/office/drawing/2014/main" id="{3C55ACFE-C005-2449-90B8-7D488FA5880B}"/>
              </a:ext>
            </a:extLst>
          </p:cNvPr>
          <p:cNvSpPr>
            <a:spLocks noGrp="1"/>
          </p:cNvSpPr>
          <p:nvPr>
            <p:ph idx="1"/>
          </p:nvPr>
        </p:nvSpPr>
        <p:spPr>
          <a:xfrm>
            <a:off x="457200" y="2438400"/>
            <a:ext cx="8229600" cy="3687763"/>
          </a:xfrm>
        </p:spPr>
        <p:txBody>
          <a:bodyPr/>
          <a:lstStyle/>
          <a:p>
            <a:pPr marL="0" indent="0">
              <a:buNone/>
            </a:pPr>
            <a:r>
              <a:rPr lang="en-US" dirty="0"/>
              <a:t>And I will set your border from the Red Sea to the Sea of the Philistines, and from the wilderness to the Euphrates, for I will give the inhabitants of the land into your hand, and you shall drive them out before you. </a:t>
            </a:r>
          </a:p>
        </p:txBody>
      </p:sp>
    </p:spTree>
    <p:extLst>
      <p:ext uri="{BB962C8B-B14F-4D97-AF65-F5344CB8AC3E}">
        <p14:creationId xmlns:p14="http://schemas.microsoft.com/office/powerpoint/2010/main" val="1098969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8CEF5-10C8-F442-A42F-31DD0FE41D83}"/>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018064B-7DF8-734A-93C4-BAE35FCB7EC1}"/>
              </a:ext>
            </a:extLst>
          </p:cNvPr>
          <p:cNvPicPr>
            <a:picLocks noGrp="1" noChangeAspect="1"/>
          </p:cNvPicPr>
          <p:nvPr>
            <p:ph idx="1"/>
          </p:nvPr>
        </p:nvPicPr>
        <p:blipFill>
          <a:blip r:embed="rId2"/>
          <a:stretch>
            <a:fillRect/>
          </a:stretch>
        </p:blipFill>
        <p:spPr>
          <a:xfrm>
            <a:off x="2362200" y="0"/>
            <a:ext cx="4533900" cy="6874568"/>
          </a:xfrm>
          <a:prstGeom prst="rect">
            <a:avLst/>
          </a:prstGeom>
        </p:spPr>
      </p:pic>
    </p:spTree>
    <p:extLst>
      <p:ext uri="{BB962C8B-B14F-4D97-AF65-F5344CB8AC3E}">
        <p14:creationId xmlns:p14="http://schemas.microsoft.com/office/powerpoint/2010/main" val="744480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125E-B4AD-F442-9ECB-EF43FF17FF72}"/>
              </a:ext>
            </a:extLst>
          </p:cNvPr>
          <p:cNvSpPr>
            <a:spLocks noGrp="1"/>
          </p:cNvSpPr>
          <p:nvPr>
            <p:ph type="title"/>
          </p:nvPr>
        </p:nvSpPr>
        <p:spPr>
          <a:xfrm>
            <a:off x="457200" y="274638"/>
            <a:ext cx="8229600" cy="45719"/>
          </a:xfrm>
        </p:spPr>
        <p:txBody>
          <a:bodyPr/>
          <a:lstStyle/>
          <a:p>
            <a:endParaRPr lang="en-US" dirty="0"/>
          </a:p>
        </p:txBody>
      </p:sp>
      <p:sp>
        <p:nvSpPr>
          <p:cNvPr id="3" name="Content Placeholder 2">
            <a:extLst>
              <a:ext uri="{FF2B5EF4-FFF2-40B4-BE49-F238E27FC236}">
                <a16:creationId xmlns:a16="http://schemas.microsoft.com/office/drawing/2014/main" id="{4B268A80-1A93-1A40-B3EE-FE6284F5A1FB}"/>
              </a:ext>
            </a:extLst>
          </p:cNvPr>
          <p:cNvSpPr>
            <a:spLocks noGrp="1"/>
          </p:cNvSpPr>
          <p:nvPr>
            <p:ph idx="1"/>
          </p:nvPr>
        </p:nvSpPr>
        <p:spPr/>
        <p:txBody>
          <a:bodyPr/>
          <a:lstStyle/>
          <a:p>
            <a:r>
              <a:rPr lang="en-US" dirty="0"/>
              <a:t>God promised them the land, but they were required to drive out the </a:t>
            </a:r>
            <a:r>
              <a:rPr lang="en-US" u="sng" dirty="0"/>
              <a:t>inhabitants</a:t>
            </a:r>
            <a:r>
              <a:rPr lang="en-US" dirty="0"/>
              <a:t> of the land</a:t>
            </a:r>
          </a:p>
          <a:p>
            <a:r>
              <a:rPr lang="en-US" dirty="0"/>
              <a:t>The Israelite people failed to do so, and so failed to fulfill what they were told by God, so the promise still waits to be </a:t>
            </a:r>
            <a:r>
              <a:rPr lang="en-US" u="sng" dirty="0"/>
              <a:t>fulfilled</a:t>
            </a:r>
            <a:r>
              <a:rPr lang="en-US" dirty="0"/>
              <a:t> (perhaps Deut. 7:22 is the reason)</a:t>
            </a:r>
          </a:p>
          <a:p>
            <a:r>
              <a:rPr lang="en-US" dirty="0"/>
              <a:t>God told Joshua that He would drive them out (Joshua 13, 17:12-13) but it would be </a:t>
            </a:r>
            <a:r>
              <a:rPr lang="en-US" u="sng" dirty="0"/>
              <a:t>over time</a:t>
            </a:r>
          </a:p>
          <a:p>
            <a:endParaRPr lang="en-US" dirty="0"/>
          </a:p>
        </p:txBody>
      </p:sp>
    </p:spTree>
    <p:extLst>
      <p:ext uri="{BB962C8B-B14F-4D97-AF65-F5344CB8AC3E}">
        <p14:creationId xmlns:p14="http://schemas.microsoft.com/office/powerpoint/2010/main" val="964441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280B-A5B6-C444-B574-D053717F6F7F}"/>
              </a:ext>
            </a:extLst>
          </p:cNvPr>
          <p:cNvSpPr>
            <a:spLocks noGrp="1"/>
          </p:cNvSpPr>
          <p:nvPr>
            <p:ph type="title"/>
          </p:nvPr>
        </p:nvSpPr>
        <p:spPr>
          <a:xfrm>
            <a:off x="457200" y="274638"/>
            <a:ext cx="8229600" cy="55562"/>
          </a:xfrm>
        </p:spPr>
        <p:txBody>
          <a:bodyPr/>
          <a:lstStyle/>
          <a:p>
            <a:endParaRPr lang="en-US" dirty="0"/>
          </a:p>
        </p:txBody>
      </p:sp>
      <p:sp>
        <p:nvSpPr>
          <p:cNvPr id="3" name="Content Placeholder 2">
            <a:extLst>
              <a:ext uri="{FF2B5EF4-FFF2-40B4-BE49-F238E27FC236}">
                <a16:creationId xmlns:a16="http://schemas.microsoft.com/office/drawing/2014/main" id="{C7FF1790-AE79-5348-89EC-2561BB372404}"/>
              </a:ext>
            </a:extLst>
          </p:cNvPr>
          <p:cNvSpPr>
            <a:spLocks noGrp="1"/>
          </p:cNvSpPr>
          <p:nvPr>
            <p:ph idx="1"/>
          </p:nvPr>
        </p:nvSpPr>
        <p:spPr>
          <a:xfrm>
            <a:off x="127000" y="508000"/>
            <a:ext cx="8864600" cy="6197600"/>
          </a:xfrm>
        </p:spPr>
        <p:txBody>
          <a:bodyPr/>
          <a:lstStyle/>
          <a:p>
            <a:r>
              <a:rPr lang="en-US" dirty="0"/>
              <a:t>The Abrahamic Covenant also promised many </a:t>
            </a:r>
            <a:r>
              <a:rPr lang="en-US" u="sng" dirty="0"/>
              <a:t>descendants</a:t>
            </a:r>
            <a:r>
              <a:rPr lang="en-US" dirty="0"/>
              <a:t> (Genesis 12:2)</a:t>
            </a:r>
          </a:p>
          <a:p>
            <a:r>
              <a:rPr lang="en-US" dirty="0"/>
              <a:t>God promised that the number of Abraham’s children would rival that of “the </a:t>
            </a:r>
            <a:r>
              <a:rPr lang="en-US" u="sng" dirty="0"/>
              <a:t>dust</a:t>
            </a:r>
            <a:r>
              <a:rPr lang="en-US" dirty="0"/>
              <a:t> of the </a:t>
            </a:r>
            <a:r>
              <a:rPr lang="en-US" u="sng" dirty="0"/>
              <a:t>earth</a:t>
            </a:r>
            <a:r>
              <a:rPr lang="en-US" dirty="0"/>
              <a:t>” (Genesis 13:16)</a:t>
            </a:r>
          </a:p>
          <a:p>
            <a:r>
              <a:rPr lang="en-US" dirty="0"/>
              <a:t>Nations and </a:t>
            </a:r>
            <a:r>
              <a:rPr lang="en-US" u="sng" dirty="0"/>
              <a:t>kings</a:t>
            </a:r>
            <a:r>
              <a:rPr lang="en-US" dirty="0"/>
              <a:t> would proceed from him (Genesis 17:6)It is significant that the promise was given to an aged, childless couple</a:t>
            </a:r>
          </a:p>
          <a:p>
            <a:r>
              <a:rPr lang="en-US" dirty="0"/>
              <a:t>But Abraham “did not waver through unbelief” (Romans 4:20), and his wife Sarah “considered him </a:t>
            </a:r>
            <a:r>
              <a:rPr lang="en-US" u="sng" dirty="0"/>
              <a:t>faithful</a:t>
            </a:r>
            <a:r>
              <a:rPr lang="en-US" dirty="0"/>
              <a:t> who had made the promise” (Hebrews 11:11)</a:t>
            </a:r>
          </a:p>
        </p:txBody>
      </p:sp>
    </p:spTree>
    <p:extLst>
      <p:ext uri="{BB962C8B-B14F-4D97-AF65-F5344CB8AC3E}">
        <p14:creationId xmlns:p14="http://schemas.microsoft.com/office/powerpoint/2010/main" val="4234631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A5DA0-349A-BA41-99CC-F6D0EF762ECB}"/>
              </a:ext>
            </a:extLst>
          </p:cNvPr>
          <p:cNvSpPr>
            <a:spLocks noGrp="1"/>
          </p:cNvSpPr>
          <p:nvPr>
            <p:ph type="title"/>
          </p:nvPr>
        </p:nvSpPr>
        <p:spPr>
          <a:xfrm>
            <a:off x="457200" y="274638"/>
            <a:ext cx="8229600" cy="45719"/>
          </a:xfrm>
        </p:spPr>
        <p:txBody>
          <a:bodyPr/>
          <a:lstStyle/>
          <a:p>
            <a:endParaRPr lang="en-US" dirty="0"/>
          </a:p>
        </p:txBody>
      </p:sp>
      <p:sp>
        <p:nvSpPr>
          <p:cNvPr id="3" name="Content Placeholder 2">
            <a:extLst>
              <a:ext uri="{FF2B5EF4-FFF2-40B4-BE49-F238E27FC236}">
                <a16:creationId xmlns:a16="http://schemas.microsoft.com/office/drawing/2014/main" id="{6C0BE0E8-000F-0144-9142-9981566B8179}"/>
              </a:ext>
            </a:extLst>
          </p:cNvPr>
          <p:cNvSpPr>
            <a:spLocks noGrp="1"/>
          </p:cNvSpPr>
          <p:nvPr>
            <p:ph idx="1"/>
          </p:nvPr>
        </p:nvSpPr>
        <p:spPr>
          <a:xfrm>
            <a:off x="88900" y="1092200"/>
            <a:ext cx="8953500" cy="5664200"/>
          </a:xfrm>
        </p:spPr>
        <p:txBody>
          <a:bodyPr/>
          <a:lstStyle/>
          <a:p>
            <a:r>
              <a:rPr lang="en-US" dirty="0"/>
              <a:t>Abraham was justified by his </a:t>
            </a:r>
            <a:r>
              <a:rPr lang="en-US" u="sng" dirty="0"/>
              <a:t>faith</a:t>
            </a:r>
            <a:r>
              <a:rPr lang="en-US" dirty="0"/>
              <a:t> (Genesis 15:6), and he and his wife welcomed Isaac, the son of promise, into their home when they were 100 and 90 years old, respectively (Genesis 21:5)</a:t>
            </a:r>
          </a:p>
          <a:p>
            <a:r>
              <a:rPr lang="en-US" dirty="0"/>
              <a:t>God reiterates the Abrahamic Covenant to Isaac and to his son Jacob, whose name God changed to </a:t>
            </a:r>
            <a:r>
              <a:rPr lang="en-US" u="sng" dirty="0"/>
              <a:t>Israel</a:t>
            </a:r>
          </a:p>
          <a:p>
            <a:r>
              <a:rPr lang="en-US" dirty="0"/>
              <a:t>The nation of Israel is eventually established in the land where </a:t>
            </a:r>
            <a:r>
              <a:rPr lang="en-US" u="sng" dirty="0"/>
              <a:t>Abraham</a:t>
            </a:r>
            <a:r>
              <a:rPr lang="en-US" dirty="0"/>
              <a:t> had dwelled</a:t>
            </a:r>
          </a:p>
          <a:p>
            <a:endParaRPr lang="en-US" dirty="0"/>
          </a:p>
        </p:txBody>
      </p:sp>
    </p:spTree>
    <p:extLst>
      <p:ext uri="{BB962C8B-B14F-4D97-AF65-F5344CB8AC3E}">
        <p14:creationId xmlns:p14="http://schemas.microsoft.com/office/powerpoint/2010/main" val="3899167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B73B2-ACB3-E044-A41F-B4599C16E8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AB28AC-6C17-DE41-BB44-C24E9C9C9EE8}"/>
              </a:ext>
            </a:extLst>
          </p:cNvPr>
          <p:cNvSpPr>
            <a:spLocks noGrp="1"/>
          </p:cNvSpPr>
          <p:nvPr>
            <p:ph idx="1"/>
          </p:nvPr>
        </p:nvSpPr>
        <p:spPr/>
        <p:txBody>
          <a:bodyPr/>
          <a:lstStyle/>
          <a:p>
            <a:r>
              <a:rPr lang="en-US" dirty="0"/>
              <a:t>King </a:t>
            </a:r>
            <a:r>
              <a:rPr lang="en-US" u="sng" dirty="0"/>
              <a:t>David</a:t>
            </a:r>
            <a:r>
              <a:rPr lang="en-US" dirty="0"/>
              <a:t>, one of Abraham’s many descendants, was given the Davidic Covenant (2 Samuel 7:12–16), promising a “son of David” who would one day rule over the Jewish nation—and all nations—from Jerusalem</a:t>
            </a:r>
          </a:p>
          <a:p>
            <a:r>
              <a:rPr lang="en-US" dirty="0"/>
              <a:t>Many other Old Testament </a:t>
            </a:r>
            <a:r>
              <a:rPr lang="en-US" u="sng" dirty="0"/>
              <a:t>prophecies</a:t>
            </a:r>
            <a:r>
              <a:rPr lang="en-US" dirty="0"/>
              <a:t> point to the blessed, future fulfillment of that promise (Isaiah 11; Micah 4; Zechariah 8)</a:t>
            </a:r>
          </a:p>
          <a:p>
            <a:endParaRPr lang="en-US" dirty="0"/>
          </a:p>
        </p:txBody>
      </p:sp>
    </p:spTree>
    <p:extLst>
      <p:ext uri="{BB962C8B-B14F-4D97-AF65-F5344CB8AC3E}">
        <p14:creationId xmlns:p14="http://schemas.microsoft.com/office/powerpoint/2010/main" val="2025720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AC831-6926-4A4F-9C50-A2BD0965C671}"/>
              </a:ext>
            </a:extLst>
          </p:cNvPr>
          <p:cNvSpPr>
            <a:spLocks noGrp="1"/>
          </p:cNvSpPr>
          <p:nvPr>
            <p:ph type="title"/>
          </p:nvPr>
        </p:nvSpPr>
        <p:spPr>
          <a:xfrm>
            <a:off x="457200" y="274638"/>
            <a:ext cx="8229600" cy="334962"/>
          </a:xfrm>
        </p:spPr>
        <p:txBody>
          <a:bodyPr/>
          <a:lstStyle/>
          <a:p>
            <a:endParaRPr lang="en-US" dirty="0"/>
          </a:p>
        </p:txBody>
      </p:sp>
      <p:sp>
        <p:nvSpPr>
          <p:cNvPr id="3" name="Content Placeholder 2">
            <a:extLst>
              <a:ext uri="{FF2B5EF4-FFF2-40B4-BE49-F238E27FC236}">
                <a16:creationId xmlns:a16="http://schemas.microsoft.com/office/drawing/2014/main" id="{BD2A7AA0-F435-BF41-A0B6-4825537E8627}"/>
              </a:ext>
            </a:extLst>
          </p:cNvPr>
          <p:cNvSpPr>
            <a:spLocks noGrp="1"/>
          </p:cNvSpPr>
          <p:nvPr>
            <p:ph idx="1"/>
          </p:nvPr>
        </p:nvSpPr>
        <p:spPr>
          <a:xfrm>
            <a:off x="177800" y="1054100"/>
            <a:ext cx="8763000" cy="5588000"/>
          </a:xfrm>
        </p:spPr>
        <p:txBody>
          <a:bodyPr/>
          <a:lstStyle/>
          <a:p>
            <a:r>
              <a:rPr lang="en-US" dirty="0"/>
              <a:t>The Abrahamic Covenant also included a promise of blessing and </a:t>
            </a:r>
            <a:r>
              <a:rPr lang="en-US" u="sng" dirty="0"/>
              <a:t>redemption</a:t>
            </a:r>
            <a:r>
              <a:rPr lang="en-US" dirty="0"/>
              <a:t> (Genesis 12:3)</a:t>
            </a:r>
          </a:p>
          <a:p>
            <a:r>
              <a:rPr lang="en-US" dirty="0"/>
              <a:t>All the earth would be </a:t>
            </a:r>
            <a:r>
              <a:rPr lang="en-US" u="sng" dirty="0"/>
              <a:t>blessed</a:t>
            </a:r>
            <a:r>
              <a:rPr lang="en-US" dirty="0"/>
              <a:t> through Abraham</a:t>
            </a:r>
          </a:p>
          <a:p>
            <a:r>
              <a:rPr lang="en-US" dirty="0"/>
              <a:t>This promise finds its fulfillment in the </a:t>
            </a:r>
            <a:r>
              <a:rPr lang="en-US" u="sng" dirty="0"/>
              <a:t>New</a:t>
            </a:r>
            <a:r>
              <a:rPr lang="en-US" dirty="0"/>
              <a:t> </a:t>
            </a:r>
            <a:r>
              <a:rPr lang="en-US" u="sng" dirty="0"/>
              <a:t>Covenant</a:t>
            </a:r>
            <a:r>
              <a:rPr lang="en-US" dirty="0"/>
              <a:t> (Jeremiah 31:31–34; cf. Luke 22:20), which was ratified by Jesus Christ, the son of Abraham and Redeemer who will one day “restore everything” (Acts 3:21)</a:t>
            </a:r>
          </a:p>
          <a:p>
            <a:endParaRPr lang="en-US" dirty="0"/>
          </a:p>
        </p:txBody>
      </p:sp>
    </p:spTree>
    <p:extLst>
      <p:ext uri="{BB962C8B-B14F-4D97-AF65-F5344CB8AC3E}">
        <p14:creationId xmlns:p14="http://schemas.microsoft.com/office/powerpoint/2010/main" val="2525098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57946-B406-0B4C-A77B-3FBD2D3BDD8E}"/>
              </a:ext>
            </a:extLst>
          </p:cNvPr>
          <p:cNvSpPr>
            <a:spLocks noGrp="1"/>
          </p:cNvSpPr>
          <p:nvPr>
            <p:ph type="title"/>
          </p:nvPr>
        </p:nvSpPr>
        <p:spPr>
          <a:xfrm>
            <a:off x="457200" y="274638"/>
            <a:ext cx="8229600" cy="45719"/>
          </a:xfrm>
        </p:spPr>
        <p:txBody>
          <a:bodyPr/>
          <a:lstStyle/>
          <a:p>
            <a:endParaRPr lang="en-US" dirty="0"/>
          </a:p>
        </p:txBody>
      </p:sp>
      <p:sp>
        <p:nvSpPr>
          <p:cNvPr id="3" name="Content Placeholder 2">
            <a:extLst>
              <a:ext uri="{FF2B5EF4-FFF2-40B4-BE49-F238E27FC236}">
                <a16:creationId xmlns:a16="http://schemas.microsoft.com/office/drawing/2014/main" id="{19C3AD22-8F8A-AC48-BA63-315380CCBB1B}"/>
              </a:ext>
            </a:extLst>
          </p:cNvPr>
          <p:cNvSpPr>
            <a:spLocks noGrp="1"/>
          </p:cNvSpPr>
          <p:nvPr>
            <p:ph idx="1"/>
          </p:nvPr>
        </p:nvSpPr>
        <p:spPr>
          <a:xfrm>
            <a:off x="114300" y="-101600"/>
            <a:ext cx="8864600" cy="6807200"/>
          </a:xfrm>
        </p:spPr>
        <p:txBody>
          <a:bodyPr/>
          <a:lstStyle/>
          <a:p>
            <a:r>
              <a:rPr lang="en-US" sz="3000" dirty="0"/>
              <a:t>Five times in Genesis 12, as God is giving the Abrahamic Covenant, He says, “</a:t>
            </a:r>
            <a:r>
              <a:rPr lang="en-US" sz="3000" u="sng" dirty="0"/>
              <a:t>I will</a:t>
            </a:r>
            <a:r>
              <a:rPr lang="en-US" sz="3000" dirty="0"/>
              <a:t>” </a:t>
            </a:r>
          </a:p>
          <a:p>
            <a:r>
              <a:rPr lang="en-US" sz="3000" dirty="0"/>
              <a:t>Clearly, God takes the onus of keeping the covenant upon </a:t>
            </a:r>
            <a:r>
              <a:rPr lang="en-US" sz="3000" u="sng" dirty="0"/>
              <a:t>Himself</a:t>
            </a:r>
          </a:p>
          <a:p>
            <a:r>
              <a:rPr lang="en-US" sz="3000" dirty="0"/>
              <a:t>The covenant is </a:t>
            </a:r>
            <a:r>
              <a:rPr lang="en-US" sz="3000" u="sng" dirty="0"/>
              <a:t>unconditional</a:t>
            </a:r>
          </a:p>
          <a:p>
            <a:r>
              <a:rPr lang="en-US" sz="3000" dirty="0"/>
              <a:t>One day, Israel will </a:t>
            </a:r>
            <a:r>
              <a:rPr lang="en-US" sz="3000" u="sng" dirty="0"/>
              <a:t>repent</a:t>
            </a:r>
            <a:r>
              <a:rPr lang="en-US" sz="3000" dirty="0"/>
              <a:t>, be forgiven, and be restored to God’s favor (Zechariah 12:10–14; Romans 11:25–27)</a:t>
            </a:r>
          </a:p>
          <a:p>
            <a:r>
              <a:rPr lang="en-US" sz="3000" dirty="0"/>
              <a:t>One day, the nation of Israel will possess the </a:t>
            </a:r>
            <a:r>
              <a:rPr lang="en-US" sz="3000" u="sng" dirty="0"/>
              <a:t>entire</a:t>
            </a:r>
            <a:r>
              <a:rPr lang="en-US" sz="3000" dirty="0"/>
              <a:t> </a:t>
            </a:r>
            <a:r>
              <a:rPr lang="en-US" sz="3000" u="sng" dirty="0"/>
              <a:t>territory</a:t>
            </a:r>
            <a:r>
              <a:rPr lang="en-US" sz="3000" dirty="0"/>
              <a:t> promised to them</a:t>
            </a:r>
          </a:p>
          <a:p>
            <a:r>
              <a:rPr lang="en-US" sz="3000" dirty="0"/>
              <a:t>One day, the Messiah will return to set up His throne, and through His righteous rule the whole world will be blessed with an abundance of </a:t>
            </a:r>
            <a:r>
              <a:rPr lang="en-US" sz="3000" u="sng" dirty="0"/>
              <a:t>peace</a:t>
            </a:r>
            <a:r>
              <a:rPr lang="en-US" sz="3000" dirty="0"/>
              <a:t> and </a:t>
            </a:r>
            <a:r>
              <a:rPr lang="en-US" sz="3000" u="sng" dirty="0"/>
              <a:t>prosperity</a:t>
            </a:r>
          </a:p>
          <a:p>
            <a:endParaRPr lang="en-US" dirty="0"/>
          </a:p>
        </p:txBody>
      </p:sp>
    </p:spTree>
    <p:extLst>
      <p:ext uri="{BB962C8B-B14F-4D97-AF65-F5344CB8AC3E}">
        <p14:creationId xmlns:p14="http://schemas.microsoft.com/office/powerpoint/2010/main" val="2945076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7A247-8689-B34E-AB5E-720DBBF21C34}"/>
              </a:ext>
            </a:extLst>
          </p:cNvPr>
          <p:cNvSpPr>
            <a:spLocks noGrp="1"/>
          </p:cNvSpPr>
          <p:nvPr>
            <p:ph type="title"/>
          </p:nvPr>
        </p:nvSpPr>
        <p:spPr>
          <a:xfrm>
            <a:off x="457200" y="274638"/>
            <a:ext cx="8229600" cy="271462"/>
          </a:xfrm>
        </p:spPr>
        <p:txBody>
          <a:bodyPr/>
          <a:lstStyle/>
          <a:p>
            <a:endParaRPr lang="en-US" dirty="0"/>
          </a:p>
        </p:txBody>
      </p:sp>
      <p:sp>
        <p:nvSpPr>
          <p:cNvPr id="3" name="Content Placeholder 2">
            <a:extLst>
              <a:ext uri="{FF2B5EF4-FFF2-40B4-BE49-F238E27FC236}">
                <a16:creationId xmlns:a16="http://schemas.microsoft.com/office/drawing/2014/main" id="{4637EA87-00C6-6D4D-8CDD-D72D250EA4DE}"/>
              </a:ext>
            </a:extLst>
          </p:cNvPr>
          <p:cNvSpPr>
            <a:spLocks noGrp="1"/>
          </p:cNvSpPr>
          <p:nvPr>
            <p:ph idx="1"/>
          </p:nvPr>
        </p:nvSpPr>
        <p:spPr>
          <a:xfrm>
            <a:off x="127000" y="1079500"/>
            <a:ext cx="8915400" cy="5537200"/>
          </a:xfrm>
        </p:spPr>
        <p:txBody>
          <a:bodyPr/>
          <a:lstStyle/>
          <a:p>
            <a:r>
              <a:rPr lang="en-US" dirty="0"/>
              <a:t>While the promises God made to Abraham have not all yet come to pass, one day they will</a:t>
            </a:r>
          </a:p>
          <a:p>
            <a:r>
              <a:rPr lang="en-US" dirty="0"/>
              <a:t>God will not fail to see His plan come to fruition</a:t>
            </a:r>
          </a:p>
          <a:p>
            <a:r>
              <a:rPr lang="en-US" dirty="0"/>
              <a:t>Genesis 17:8, God reiterates the promise to Abraham, adding that the land gift is irrevocable: “The whole land of Canaan, where you now reside as a foreigner, I will give as an everlasting possession to you and your descendants after you.” </a:t>
            </a:r>
          </a:p>
        </p:txBody>
      </p:sp>
    </p:spTree>
    <p:extLst>
      <p:ext uri="{BB962C8B-B14F-4D97-AF65-F5344CB8AC3E}">
        <p14:creationId xmlns:p14="http://schemas.microsoft.com/office/powerpoint/2010/main" val="2983747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A5668-87D3-E340-AEAC-190E52008313}"/>
              </a:ext>
            </a:extLst>
          </p:cNvPr>
          <p:cNvSpPr>
            <a:spLocks noGrp="1"/>
          </p:cNvSpPr>
          <p:nvPr>
            <p:ph type="title"/>
          </p:nvPr>
        </p:nvSpPr>
        <p:spPr>
          <a:xfrm>
            <a:off x="457200" y="274638"/>
            <a:ext cx="8229600" cy="398462"/>
          </a:xfrm>
        </p:spPr>
        <p:txBody>
          <a:bodyPr/>
          <a:lstStyle/>
          <a:p>
            <a:endParaRPr lang="en-US" dirty="0"/>
          </a:p>
        </p:txBody>
      </p:sp>
      <p:sp>
        <p:nvSpPr>
          <p:cNvPr id="3" name="Content Placeholder 2">
            <a:extLst>
              <a:ext uri="{FF2B5EF4-FFF2-40B4-BE49-F238E27FC236}">
                <a16:creationId xmlns:a16="http://schemas.microsoft.com/office/drawing/2014/main" id="{BE1CA197-C50A-C24D-97BE-C447CB62ACDB}"/>
              </a:ext>
            </a:extLst>
          </p:cNvPr>
          <p:cNvSpPr>
            <a:spLocks noGrp="1"/>
          </p:cNvSpPr>
          <p:nvPr>
            <p:ph idx="1"/>
          </p:nvPr>
        </p:nvSpPr>
        <p:spPr>
          <a:xfrm>
            <a:off x="457200" y="1600200"/>
            <a:ext cx="8229600" cy="5168900"/>
          </a:xfrm>
        </p:spPr>
        <p:txBody>
          <a:bodyPr/>
          <a:lstStyle/>
          <a:p>
            <a:pPr marL="0" indent="0">
              <a:buNone/>
            </a:pPr>
            <a:r>
              <a:rPr lang="en-US" dirty="0"/>
              <a:t>Q – Why would God make a promise to Abraham?</a:t>
            </a:r>
          </a:p>
          <a:p>
            <a:pPr marL="0" indent="0">
              <a:buNone/>
            </a:pPr>
            <a:r>
              <a:rPr lang="en-US" dirty="0"/>
              <a:t>Q – Why do you think the Abrahamic and Land Covenants are so contested today?</a:t>
            </a:r>
          </a:p>
          <a:p>
            <a:pPr marL="0" indent="0">
              <a:buNone/>
            </a:pPr>
            <a:r>
              <a:rPr lang="en-US" dirty="0"/>
              <a:t>Q – How does realizing that God will always keep His promises shape the way you view the promises to Abraham and Israel?</a:t>
            </a:r>
          </a:p>
          <a:p>
            <a:pPr marL="0" indent="0">
              <a:buNone/>
            </a:pPr>
            <a:r>
              <a:rPr lang="en-US" dirty="0"/>
              <a:t>Q – How do you deal with the seeming contraction of Joshua 21:43-45 and Exodus 23:31?</a:t>
            </a:r>
          </a:p>
        </p:txBody>
      </p:sp>
    </p:spTree>
    <p:extLst>
      <p:ext uri="{BB962C8B-B14F-4D97-AF65-F5344CB8AC3E}">
        <p14:creationId xmlns:p14="http://schemas.microsoft.com/office/powerpoint/2010/main" val="969270764"/>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5263</TotalTime>
  <Words>1978</Words>
  <Application>Microsoft Macintosh PowerPoint</Application>
  <PresentationFormat>On-screen Show (4:3)</PresentationFormat>
  <Paragraphs>93</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ＭＳ Ｐゴシック</vt:lpstr>
      <vt:lpstr>Arial</vt:lpstr>
      <vt:lpstr>Calibri</vt:lpstr>
      <vt:lpstr>Black</vt:lpstr>
      <vt:lpstr>   GRACE BIBLE CHURCH Women’s Bible Study September 22, 2026 </vt:lpstr>
      <vt:lpstr>Course Overview</vt:lpstr>
      <vt:lpstr>God’s Love For His Creation</vt:lpstr>
      <vt:lpstr>PowerPoint Presentation</vt:lpstr>
      <vt:lpstr>Nehemiah 9:16-18</vt:lpstr>
      <vt:lpstr>Nehemiah 9:16-18</vt:lpstr>
      <vt:lpstr>Abrahamic and Land Covenants</vt:lpstr>
      <vt:lpstr>PowerPoint Presentation</vt:lpstr>
      <vt:lpstr>PowerPoint Presentation</vt:lpstr>
      <vt:lpstr>PowerPoint Presentation</vt:lpstr>
      <vt:lpstr>Genesis 12:2–3 </vt:lpstr>
      <vt:lpstr>PowerPoint Presentation</vt:lpstr>
      <vt:lpstr>PowerPoint Presentation</vt:lpstr>
      <vt:lpstr>PowerPoint Presentation</vt:lpstr>
      <vt:lpstr>PowerPoint Presentation</vt:lpstr>
      <vt:lpstr>PowerPoint Presentation</vt:lpstr>
      <vt:lpstr>Joshua 11:23</vt:lpstr>
      <vt:lpstr>Joshua 21:43-45</vt:lpstr>
      <vt:lpstr>PowerPoint Presentation</vt:lpstr>
      <vt:lpstr>PowerPoint Presentation</vt:lpstr>
      <vt:lpstr>Genesis 15:18-21</vt:lpstr>
      <vt:lpstr>Exodus 23:31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Common Ground Ministries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McNeel</dc:creator>
  <cp:lastModifiedBy>Jon McNeel</cp:lastModifiedBy>
  <cp:revision>191</cp:revision>
  <dcterms:created xsi:type="dcterms:W3CDTF">2016-04-01T23:19:38Z</dcterms:created>
  <dcterms:modified xsi:type="dcterms:W3CDTF">2026-09-22T02:30:03Z</dcterms:modified>
</cp:coreProperties>
</file>